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</p:sldMasterIdLst>
  <p:notesMasterIdLst>
    <p:notesMasterId r:id="rId28"/>
  </p:notesMasterIdLst>
  <p:handoutMasterIdLst>
    <p:handoutMasterId r:id="rId29"/>
  </p:handoutMasterIdLst>
  <p:sldIdLst>
    <p:sldId id="1002" r:id="rId2"/>
    <p:sldId id="1007" r:id="rId3"/>
    <p:sldId id="1073" r:id="rId4"/>
    <p:sldId id="1025" r:id="rId5"/>
    <p:sldId id="1017" r:id="rId6"/>
    <p:sldId id="1018" r:id="rId7"/>
    <p:sldId id="1084" r:id="rId8"/>
    <p:sldId id="1075" r:id="rId9"/>
    <p:sldId id="1076" r:id="rId10"/>
    <p:sldId id="1062" r:id="rId11"/>
    <p:sldId id="1063" r:id="rId12"/>
    <p:sldId id="1064" r:id="rId13"/>
    <p:sldId id="1065" r:id="rId14"/>
    <p:sldId id="1027" r:id="rId15"/>
    <p:sldId id="1068" r:id="rId16"/>
    <p:sldId id="1089" r:id="rId17"/>
    <p:sldId id="1092" r:id="rId18"/>
    <p:sldId id="1093" r:id="rId19"/>
    <p:sldId id="1094" r:id="rId20"/>
    <p:sldId id="1070" r:id="rId21"/>
    <p:sldId id="1102" r:id="rId22"/>
    <p:sldId id="1072" r:id="rId23"/>
    <p:sldId id="1095" r:id="rId24"/>
    <p:sldId id="1096" r:id="rId25"/>
    <p:sldId id="1081" r:id="rId26"/>
    <p:sldId id="920" r:id="rId27"/>
  </p:sldIdLst>
  <p:sldSz cx="9906000" cy="6858000" type="A4"/>
  <p:notesSz cx="7077075" cy="91170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LF_Kai"/>
        <a:cs typeface="LF_Ka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24F"/>
    <a:srgbClr val="30821B"/>
    <a:srgbClr val="969696"/>
    <a:srgbClr val="FF4409"/>
    <a:srgbClr val="CC3300"/>
    <a:srgbClr val="FF7C80"/>
    <a:srgbClr val="FFFFCC"/>
    <a:srgbClr val="C9C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88" autoAdjust="0"/>
    <p:restoredTop sz="92883" autoAdjust="0"/>
  </p:normalViewPr>
  <p:slideViewPr>
    <p:cSldViewPr snapToGrid="0">
      <p:cViewPr varScale="1">
        <p:scale>
          <a:sx n="68" d="100"/>
          <a:sy n="68" d="100"/>
        </p:scale>
        <p:origin x="-1026" y="-90"/>
      </p:cViewPr>
      <p:guideLst>
        <p:guide orient="horz" pos="1233"/>
        <p:guide orient="horz" pos="1010"/>
        <p:guide orient="horz" pos="3749"/>
        <p:guide pos="830"/>
        <p:guide pos="417"/>
        <p:guide pos="404"/>
        <p:guide pos="3115"/>
        <p:guide pos="380"/>
        <p:guide pos="54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788" y="-108"/>
      </p:cViewPr>
      <p:guideLst>
        <p:guide orient="horz" pos="2872"/>
        <p:guide pos="22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t" anchorCtr="0" compatLnSpc="1">
            <a:prstTxWarp prst="textNoShape">
              <a:avLst/>
            </a:prstTxWarp>
          </a:bodyPr>
          <a:lstStyle>
            <a:lvl1pPr algn="l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t" anchorCtr="0" compatLnSpc="1">
            <a:prstTxWarp prst="textNoShape">
              <a:avLst/>
            </a:prstTxWarp>
          </a:bodyPr>
          <a:lstStyle>
            <a:lvl1pPr algn="r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b" anchorCtr="0" compatLnSpc="1">
            <a:prstTxWarp prst="textNoShape">
              <a:avLst/>
            </a:prstTxWarp>
          </a:bodyPr>
          <a:lstStyle>
            <a:lvl1pPr algn="l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66140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b" anchorCtr="0" compatLnSpc="1">
            <a:prstTxWarp prst="textNoShape">
              <a:avLst/>
            </a:prstTxWarp>
          </a:bodyPr>
          <a:lstStyle>
            <a:lvl1pPr algn="r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F450DCA-F498-498E-92B1-819A922ED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t" anchorCtr="0" compatLnSpc="1">
            <a:prstTxWarp prst="textNoShape">
              <a:avLst/>
            </a:prstTxWarp>
          </a:bodyPr>
          <a:lstStyle>
            <a:lvl1pPr algn="l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t" anchorCtr="0" compatLnSpc="1">
            <a:prstTxWarp prst="textNoShape">
              <a:avLst/>
            </a:prstTxWarp>
          </a:bodyPr>
          <a:lstStyle>
            <a:lvl1pPr algn="r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9975" y="685800"/>
            <a:ext cx="4935538" cy="3417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38" y="4329113"/>
            <a:ext cx="5664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b" anchorCtr="0" compatLnSpc="1">
            <a:prstTxWarp prst="textNoShape">
              <a:avLst/>
            </a:prstTxWarp>
          </a:bodyPr>
          <a:lstStyle>
            <a:lvl1pPr algn="l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66140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076" tIns="43537" rIns="87076" bIns="43537" numCol="1" anchor="b" anchorCtr="0" compatLnSpc="1">
            <a:prstTxWarp prst="textNoShape">
              <a:avLst/>
            </a:prstTxWarp>
          </a:bodyPr>
          <a:lstStyle>
            <a:lvl1pPr algn="r" defTabSz="872401">
              <a:defRPr sz="11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5EF5FDA-58BC-4226-AA2A-6D242FC4A7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10025" y="866140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267" tIns="42634" rIns="85267" bIns="42634" anchor="b"/>
          <a:lstStyle/>
          <a:p>
            <a:pPr algn="r" defTabSz="852488"/>
            <a:fld id="{17C4C276-D10C-46B4-BC06-61FC9E5704F5}" type="slidenum">
              <a:rPr lang="en-GB" sz="1100" b="0" u="none"/>
              <a:pPr algn="r" defTabSz="852488"/>
              <a:t>1</a:t>
            </a:fld>
            <a:endParaRPr lang="en-GB" sz="1100" b="0" u="non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267" tIns="42634" rIns="85267" bIns="4263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010025" y="8661400"/>
            <a:ext cx="30654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9" tIns="43709" rIns="87419" bIns="43709" anchor="b"/>
          <a:lstStyle/>
          <a:p>
            <a:pPr algn="r" defTabSz="873125"/>
            <a:fld id="{D1F363F7-297F-45E8-98DB-C0696CD27FC6}" type="slidenum">
              <a:rPr lang="en-GB" sz="1100" b="0" u="none"/>
              <a:pPr algn="r" defTabSz="873125"/>
              <a:t>26</a:t>
            </a:fld>
            <a:endParaRPr lang="en-GB" sz="1100" b="0" u="non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419" tIns="43709" rIns="87419" bIns="43709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6.png"/><Relationship Id="rId3" Type="http://schemas.openxmlformats.org/officeDocument/2006/relationships/tags" Target="../tags/tag4.xml"/><Relationship Id="rId21" Type="http://schemas.openxmlformats.org/officeDocument/2006/relationships/image" Target="../media/image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wmf"/><Relationship Id="rId23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wmf"/><Relationship Id="rId22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blackGray">
          <a:xfrm>
            <a:off x="-2476500" y="3776663"/>
            <a:ext cx="22590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blackGray">
          <a:xfrm>
            <a:off x="-1971675" y="4219575"/>
            <a:ext cx="17541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ogo2004_JPM-Cazenove_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-1368425" y="5648325"/>
            <a:ext cx="11509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Logo2005_JPMPB_C_Blue300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-1452563" y="2690813"/>
            <a:ext cx="12350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2005_Chase_C_Blue300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-1236663" y="5213350"/>
            <a:ext cx="10191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Logo2005_JPM_C_Blue300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-1762125" y="1655763"/>
            <a:ext cx="15446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ogo2005_JPMAM_C_Blue300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-1452563" y="2132013"/>
            <a:ext cx="1235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Logo2005_JPMC_C_Blue300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-2046288" y="4779963"/>
            <a:ext cx="18288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Logo2005_JPMP_C_Blue300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-1452563" y="3235325"/>
            <a:ext cx="1235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azenove_logo_prescovr" hidden="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-2174875" y="1277938"/>
            <a:ext cx="18081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47713" y="468313"/>
            <a:ext cx="72040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820738" eaLnBrk="0" hangingPunct="0">
              <a:lnSpc>
                <a:spcPts val="2238"/>
              </a:lnSpc>
              <a:defRPr/>
            </a:pPr>
            <a:r>
              <a:rPr lang="en-US" sz="1900" u="none">
                <a:solidFill>
                  <a:srgbClr val="30824F"/>
                </a:solidFill>
                <a:latin typeface="Trebuchet MS" pitchFamily="34" charset="0"/>
                <a:ea typeface="LF_Kai" pitchFamily="2" charset="-122"/>
                <a:cs typeface="+mn-cs"/>
              </a:rPr>
              <a:t>Agenda</a:t>
            </a: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58063" y="6446838"/>
            <a:ext cx="18002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defTabSz="820738" eaLnBrk="0" hangingPunct="0">
              <a:lnSpc>
                <a:spcPts val="813"/>
              </a:lnSpc>
              <a:defRPr/>
            </a:pPr>
            <a:endParaRPr lang="es-CR" sz="1300" b="0" u="none"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46353" y="1612904"/>
            <a:ext cx="5032375" cy="201613"/>
          </a:xfrm>
          <a:solidFill>
            <a:schemeClr val="accent2"/>
          </a:solidFill>
          <a:ln algn="ctr">
            <a:solidFill>
              <a:srgbClr val="99CCFF"/>
            </a:solidFill>
          </a:ln>
        </p:spPr>
        <p:txBody>
          <a:bodyPr wrap="none" lIns="45709" tIns="45709" rIns="45709" bIns="45709" anchor="ctr"/>
          <a:lstStyle>
            <a:lvl1pPr algn="ctr">
              <a:lnSpc>
                <a:spcPct val="100000"/>
              </a:lnSpc>
              <a:defRPr sz="1200" b="0">
                <a:solidFill>
                  <a:srgbClr val="000066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46353" y="1854200"/>
            <a:ext cx="5032375" cy="266700"/>
          </a:xfrm>
          <a:solidFill>
            <a:schemeClr val="accent2">
              <a:alpha val="39999"/>
            </a:schemeClr>
          </a:solidFill>
        </p:spPr>
        <p:txBody>
          <a:bodyPr lIns="205098" tIns="0" rIns="82039" bIns="0"/>
          <a:lstStyle>
            <a:lvl1pPr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5D2C2-0758-40E1-B126-8AC64A8679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77089" y="403225"/>
            <a:ext cx="2166938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6275" y="403225"/>
            <a:ext cx="6348414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9EE1-BAE0-469E-A132-3716FB5D3B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6275" y="403225"/>
            <a:ext cx="7918450" cy="6731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76275" y="1209675"/>
            <a:ext cx="4257676" cy="4908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6351" y="1209675"/>
            <a:ext cx="4257676" cy="49085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B5A0-789A-4EFB-8E73-740C417CC5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76275" y="403225"/>
            <a:ext cx="7918450" cy="6731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76275" y="1209678"/>
            <a:ext cx="4257676" cy="237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86351" y="1209678"/>
            <a:ext cx="4257676" cy="237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76275" y="3740153"/>
            <a:ext cx="4257676" cy="237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6351" y="3740153"/>
            <a:ext cx="4257676" cy="23780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B2E6-DEE3-4190-8864-E44FB49808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6275" y="403225"/>
            <a:ext cx="7918450" cy="6731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76275" y="1209675"/>
            <a:ext cx="8667750" cy="490855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78F1-35DB-4893-80D6-135104AB50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8828-885B-4D02-AF78-3345A72306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FC3E-06C4-4E79-8154-10DD718696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76275" y="1209675"/>
            <a:ext cx="4257676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6351" y="1209675"/>
            <a:ext cx="4257676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8AF5-27B6-4A95-8C19-D3C3F7965C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C27D-3414-439B-B8D6-B8481B5DAB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034D-0A14-4EE1-87D9-000EFA1158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1D90-3A5C-45C9-B442-203A143D5A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8905-8749-457C-86EE-A309B74F7F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6723-22A6-49E0-ADD5-81EC4E6A01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6275" y="403225"/>
            <a:ext cx="79184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US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76275" y="1209675"/>
            <a:ext cx="86677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39" tIns="32815" rIns="32815" bIns="32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one</a:t>
            </a:r>
          </a:p>
          <a:p>
            <a:pPr lvl="2"/>
            <a:r>
              <a:rPr lang="en-US" smtClean="0"/>
              <a:t>Bullet two</a:t>
            </a:r>
          </a:p>
          <a:p>
            <a:pPr lvl="3"/>
            <a:r>
              <a:rPr lang="en-US" smtClean="0"/>
              <a:t>Bullet three</a:t>
            </a:r>
          </a:p>
          <a:p>
            <a:pPr lvl="4"/>
            <a:r>
              <a:rPr lang="en-US" smtClean="0"/>
              <a:t>Bullet four</a:t>
            </a:r>
          </a:p>
        </p:txBody>
      </p:sp>
      <p:sp>
        <p:nvSpPr>
          <p:cNvPr id="84999" name="Text Box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58063" y="6446838"/>
            <a:ext cx="18002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defTabSz="820738" eaLnBrk="0" hangingPunct="0">
              <a:lnSpc>
                <a:spcPts val="813"/>
              </a:lnSpc>
              <a:defRPr/>
            </a:pPr>
            <a:endParaRPr lang="es-CR" sz="1300" b="0" u="none"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5125" name="Picture 21" descr="Logo Camposol (2)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26488" y="228600"/>
            <a:ext cx="9255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578600"/>
            <a:ext cx="2311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B9CD7B5-A216-4232-A9FA-2F7EA8B200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</p:sldLayoutIdLst>
  <p:hf hdr="0" ftr="0" dt="0"/>
  <p:txStyles>
    <p:titleStyle>
      <a:lvl1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+mj-lt"/>
          <a:ea typeface="+mj-ea"/>
          <a:cs typeface="LF_Kai"/>
        </a:defRPr>
      </a:lvl1pPr>
      <a:lvl2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  <a:cs typeface="LF_Kai"/>
        </a:defRPr>
      </a:lvl2pPr>
      <a:lvl3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  <a:cs typeface="LF_Kai"/>
        </a:defRPr>
      </a:lvl3pPr>
      <a:lvl4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  <a:cs typeface="LF_Kai"/>
        </a:defRPr>
      </a:lvl4pPr>
      <a:lvl5pPr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  <a:cs typeface="LF_Kai"/>
        </a:defRPr>
      </a:lvl5pPr>
      <a:lvl6pPr marL="4572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</a:defRPr>
      </a:lvl6pPr>
      <a:lvl7pPr marL="9144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</a:defRPr>
      </a:lvl7pPr>
      <a:lvl8pPr marL="13716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</a:defRPr>
      </a:lvl8pPr>
      <a:lvl9pPr marL="18288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1900" b="1">
          <a:solidFill>
            <a:srgbClr val="30824F"/>
          </a:solidFill>
          <a:latin typeface="Trebuchet MS" pitchFamily="34" charset="0"/>
          <a:ea typeface="LF_Kai" pitchFamily="2" charset="-122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chemeClr val="accent2"/>
        </a:buClr>
        <a:buSzPct val="92000"/>
        <a:buFont typeface="Wingdings" pitchFamily="2" charset="2"/>
        <a:buChar char="•"/>
        <a:defRPr sz="1400">
          <a:solidFill>
            <a:schemeClr val="tx1"/>
          </a:solidFill>
          <a:latin typeface="+mn-lt"/>
          <a:ea typeface="+mn-ea"/>
          <a:cs typeface="LF_Kai"/>
        </a:defRPr>
      </a:lvl1pPr>
      <a:lvl2pPr marL="187325" indent="-185738" algn="l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chemeClr val="accent2"/>
        </a:buClr>
        <a:buSzPct val="92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LF_Kai"/>
        </a:defRPr>
      </a:lvl2pPr>
      <a:lvl3pPr marL="381000" indent="-1920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92000"/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LF_Kai"/>
        </a:defRPr>
      </a:lvl3pPr>
      <a:lvl4pPr marL="585788" indent="-203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LF_Kai"/>
        </a:defRPr>
      </a:lvl4pPr>
      <a:lvl5pPr marL="788988" indent="-2016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LF_Kai"/>
        </a:defRPr>
      </a:lvl5pPr>
      <a:lvl6pPr marL="1246188" indent="-2016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1703388" indent="-2016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2160588" indent="-2016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2617788" indent="-2016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image" Target="../media/image76.jpeg"/><Relationship Id="rId3" Type="http://schemas.openxmlformats.org/officeDocument/2006/relationships/tags" Target="../tags/tag22.xml"/><Relationship Id="rId21" Type="http://schemas.openxmlformats.org/officeDocument/2006/relationships/oleObject" Target="../embeddings/oleObject2.bin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5.jpeg"/><Relationship Id="rId2" Type="http://schemas.openxmlformats.org/officeDocument/2006/relationships/tags" Target="../tags/tag21.xml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4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3.pn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6.jpeg"/><Relationship Id="rId3" Type="http://schemas.openxmlformats.org/officeDocument/2006/relationships/tags" Target="../tags/tag24.xml"/><Relationship Id="rId7" Type="http://schemas.openxmlformats.org/officeDocument/2006/relationships/image" Target="../media/image81.jpeg"/><Relationship Id="rId12" Type="http://schemas.openxmlformats.org/officeDocument/2006/relationships/image" Target="../media/image85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0.jpeg"/><Relationship Id="rId11" Type="http://schemas.openxmlformats.org/officeDocument/2006/relationships/image" Target="../media/image84.jpeg"/><Relationship Id="rId5" Type="http://schemas.openxmlformats.org/officeDocument/2006/relationships/image" Target="../media/image79.jpe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18" Type="http://schemas.openxmlformats.org/officeDocument/2006/relationships/image" Target="../media/image10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17" Type="http://schemas.openxmlformats.org/officeDocument/2006/relationships/image" Target="../media/image104.jpeg"/><Relationship Id="rId2" Type="http://schemas.openxmlformats.org/officeDocument/2006/relationships/image" Target="../media/image89.jpeg"/><Relationship Id="rId16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5" Type="http://schemas.openxmlformats.org/officeDocument/2006/relationships/image" Target="../media/image10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tags" Target="../tags/tag26.xml"/><Relationship Id="rId7" Type="http://schemas.openxmlformats.org/officeDocument/2006/relationships/image" Target="../media/image108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7.png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jpeg"/><Relationship Id="rId4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7" Type="http://schemas.openxmlformats.org/officeDocument/2006/relationships/image" Target="../media/image1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3" Type="http://schemas.openxmlformats.org/officeDocument/2006/relationships/image" Target="../media/image154.jpeg"/><Relationship Id="rId7" Type="http://schemas.openxmlformats.org/officeDocument/2006/relationships/image" Target="../media/image1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tags" Target="../tags/tag17.xml"/><Relationship Id="rId21" Type="http://schemas.openxmlformats.org/officeDocument/2006/relationships/image" Target="../media/image52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tags" Target="../tags/tag16.xml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42.png"/><Relationship Id="rId5" Type="http://schemas.openxmlformats.org/officeDocument/2006/relationships/tags" Target="../tags/tag19.xml"/><Relationship Id="rId15" Type="http://schemas.openxmlformats.org/officeDocument/2006/relationships/image" Target="../media/image46.jpeg"/><Relationship Id="rId23" Type="http://schemas.openxmlformats.org/officeDocument/2006/relationships/image" Target="../media/image54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tags" Target="../tags/tag18.xml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0266C-DA40-474A-8744-22911E8F2ACE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pic>
        <p:nvPicPr>
          <p:cNvPr id="7171" name="Picture 1026" descr="CSOL 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3554413"/>
            <a:ext cx="737076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422650" y="5594350"/>
            <a:ext cx="44211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154800" rIns="54000"/>
          <a:lstStyle/>
          <a:p>
            <a:r>
              <a:rPr lang="en-GB" u="none">
                <a:solidFill>
                  <a:schemeClr val="bg1"/>
                </a:solidFill>
              </a:rPr>
              <a:t>Lima, 5 de Julio 2011</a:t>
            </a:r>
            <a:endParaRPr lang="en-GB" b="0" u="none">
              <a:solidFill>
                <a:schemeClr val="bg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80975" y="889000"/>
            <a:ext cx="9540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78000" tIns="154800" rIns="54000"/>
          <a:lstStyle/>
          <a:p>
            <a:r>
              <a:rPr lang="en-GB" sz="4000" u="none">
                <a:solidFill>
                  <a:srgbClr val="30824F"/>
                </a:solidFill>
              </a:rPr>
              <a:t>CAMPOSOL</a:t>
            </a:r>
            <a:endParaRPr lang="en-GB" sz="2200" u="none">
              <a:solidFill>
                <a:srgbClr val="30824F"/>
              </a:solidFill>
            </a:endParaRPr>
          </a:p>
          <a:p>
            <a:r>
              <a:rPr lang="en-US" b="0" u="none">
                <a:solidFill>
                  <a:srgbClr val="30824F"/>
                </a:solidFill>
              </a:rPr>
              <a:t>Impulsando el Crecimiento del Perú</a:t>
            </a:r>
          </a:p>
          <a:p>
            <a:endParaRPr lang="en-GB" sz="2200" u="none">
              <a:solidFill>
                <a:schemeClr val="bg1"/>
              </a:solidFill>
            </a:endParaRPr>
          </a:p>
        </p:txBody>
      </p:sp>
      <p:grpSp>
        <p:nvGrpSpPr>
          <p:cNvPr id="7174" name="22 Grupo"/>
          <p:cNvGrpSpPr>
            <a:grpSpLocks noChangeAspect="1"/>
          </p:cNvGrpSpPr>
          <p:nvPr/>
        </p:nvGrpSpPr>
        <p:grpSpPr bwMode="auto">
          <a:xfrm>
            <a:off x="1116013" y="2251075"/>
            <a:ext cx="7356475" cy="1225550"/>
            <a:chOff x="1363369" y="1037230"/>
            <a:chExt cx="7282651" cy="1212501"/>
          </a:xfrm>
        </p:grpSpPr>
        <p:grpSp>
          <p:nvGrpSpPr>
            <p:cNvPr id="7175" name="20 Grupo"/>
            <p:cNvGrpSpPr>
              <a:grpSpLocks noChangeAspect="1"/>
            </p:cNvGrpSpPr>
            <p:nvPr/>
          </p:nvGrpSpPr>
          <p:grpSpPr bwMode="auto">
            <a:xfrm>
              <a:off x="1363369" y="1040696"/>
              <a:ext cx="7282651" cy="1209035"/>
              <a:chOff x="-971869" y="351379"/>
              <a:chExt cx="9679228" cy="1606904"/>
            </a:xfrm>
          </p:grpSpPr>
          <p:grpSp>
            <p:nvGrpSpPr>
              <p:cNvPr id="7177" name="13 Grupo"/>
              <p:cNvGrpSpPr>
                <a:grpSpLocks/>
              </p:cNvGrpSpPr>
              <p:nvPr/>
            </p:nvGrpSpPr>
            <p:grpSpPr bwMode="auto">
              <a:xfrm>
                <a:off x="-971869" y="351379"/>
                <a:ext cx="9679228" cy="1606904"/>
                <a:chOff x="-944577" y="856342"/>
                <a:chExt cx="9679228" cy="1606904"/>
              </a:xfrm>
            </p:grpSpPr>
            <p:pic>
              <p:nvPicPr>
                <p:cNvPr id="7179" name="Picture 2" descr="IMG_132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650610" y="878286"/>
                  <a:ext cx="1501308" cy="1584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80" name="Picture 2" descr="IMG_670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944577" y="884504"/>
                  <a:ext cx="1576793" cy="1576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81" name="Picture 2" descr="IMG_692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405941" y="870857"/>
                  <a:ext cx="1588294" cy="1588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82" name="Picture 2" descr="3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210899" y="856342"/>
                  <a:ext cx="1523752" cy="1595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178" name="Picture 2" descr="IMG_007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78448" y="387683"/>
                <a:ext cx="1626770" cy="1564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76" name="Picture 2" descr="mango 00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14807" y="1037230"/>
              <a:ext cx="1183539" cy="118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76275" y="242888"/>
            <a:ext cx="8074025" cy="1019175"/>
          </a:xfrm>
        </p:spPr>
        <p:txBody>
          <a:bodyPr/>
          <a:lstStyle/>
          <a:p>
            <a:r>
              <a:rPr lang="en-US" sz="2000" smtClean="0"/>
              <a:t>Manejo Integral de Plagas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smtClean="0"/>
              <a:t>Es la adopción de métodos de agricultura sostenible para obtener productos saludables y asegurar la preservación y mejora de los recursos naturales, así como de la biodiversidad.</a:t>
            </a:r>
          </a:p>
        </p:txBody>
      </p:sp>
      <p:grpSp>
        <p:nvGrpSpPr>
          <p:cNvPr id="2" name="104 Grupo"/>
          <p:cNvGrpSpPr>
            <a:grpSpLocks/>
          </p:cNvGrpSpPr>
          <p:nvPr/>
        </p:nvGrpSpPr>
        <p:grpSpPr bwMode="auto">
          <a:xfrm rot="2151246">
            <a:off x="2200275" y="1103313"/>
            <a:ext cx="5602288" cy="5675312"/>
            <a:chOff x="1777842" y="1314450"/>
            <a:chExt cx="5936045" cy="5543550"/>
          </a:xfrm>
        </p:grpSpPr>
        <p:sp>
          <p:nvSpPr>
            <p:cNvPr id="94" name="Rectangle 20"/>
            <p:cNvSpPr>
              <a:spLocks noChangeArrowheads="1"/>
            </p:cNvSpPr>
            <p:nvPr/>
          </p:nvSpPr>
          <p:spPr bwMode="auto">
            <a:xfrm rot="-22323776">
              <a:off x="3848427" y="6095452"/>
              <a:ext cx="2592078" cy="64661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s-MX" sz="1500" u="none" dirty="0">
                  <a:solidFill>
                    <a:schemeClr val="tx1"/>
                  </a:solidFill>
                  <a:latin typeface="Arial Black" pitchFamily="34" charset="0"/>
                </a:rPr>
                <a:t>INSECTICIDAS BIORRACIONALES</a:t>
              </a:r>
              <a:endParaRPr lang="es-MX" sz="1500" u="none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grpSp>
          <p:nvGrpSpPr>
            <p:cNvPr id="15366" name="103 Grupo"/>
            <p:cNvGrpSpPr>
              <a:grpSpLocks/>
            </p:cNvGrpSpPr>
            <p:nvPr/>
          </p:nvGrpSpPr>
          <p:grpSpPr bwMode="auto">
            <a:xfrm>
              <a:off x="1777842" y="1314450"/>
              <a:ext cx="5936045" cy="5543550"/>
              <a:chOff x="1661730" y="1314450"/>
              <a:chExt cx="5936045" cy="5543550"/>
            </a:xfrm>
          </p:grpSpPr>
          <p:grpSp>
            <p:nvGrpSpPr>
              <p:cNvPr id="15367" name="Group 3"/>
              <p:cNvGrpSpPr>
                <a:grpSpLocks/>
              </p:cNvGrpSpPr>
              <p:nvPr/>
            </p:nvGrpSpPr>
            <p:grpSpPr bwMode="auto">
              <a:xfrm>
                <a:off x="1763713" y="1314450"/>
                <a:ext cx="5834062" cy="5543550"/>
                <a:chOff x="1110" y="618"/>
                <a:chExt cx="3675" cy="3492"/>
              </a:xfrm>
            </p:grpSpPr>
            <p:sp>
              <p:nvSpPr>
                <p:cNvPr id="15383" name="Freeform 4"/>
                <p:cNvSpPr>
                  <a:spLocks/>
                </p:cNvSpPr>
                <p:nvPr/>
              </p:nvSpPr>
              <p:spPr bwMode="auto">
                <a:xfrm>
                  <a:off x="1110" y="618"/>
                  <a:ext cx="3675" cy="3492"/>
                </a:xfrm>
                <a:custGeom>
                  <a:avLst/>
                  <a:gdLst>
                    <a:gd name="T0" fmla="*/ 0 w 3464"/>
                    <a:gd name="T1" fmla="*/ 959 h 3264"/>
                    <a:gd name="T2" fmla="*/ 1426 w 3464"/>
                    <a:gd name="T3" fmla="*/ 0 h 3264"/>
                    <a:gd name="T4" fmla="*/ 3021 w 3464"/>
                    <a:gd name="T5" fmla="*/ 411 h 3264"/>
                    <a:gd name="T6" fmla="*/ 3675 w 3464"/>
                    <a:gd name="T7" fmla="*/ 1789 h 3264"/>
                    <a:gd name="T8" fmla="*/ 2962 w 3464"/>
                    <a:gd name="T9" fmla="*/ 3141 h 3264"/>
                    <a:gd name="T10" fmla="*/ 1299 w 3464"/>
                    <a:gd name="T11" fmla="*/ 3492 h 3264"/>
                    <a:gd name="T12" fmla="*/ 0 w 3464"/>
                    <a:gd name="T13" fmla="*/ 2448 h 3264"/>
                    <a:gd name="T14" fmla="*/ 0 w 3464"/>
                    <a:gd name="T15" fmla="*/ 959 h 32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64"/>
                    <a:gd name="T25" fmla="*/ 0 h 3264"/>
                    <a:gd name="T26" fmla="*/ 3464 w 3464"/>
                    <a:gd name="T27" fmla="*/ 3264 h 32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64" h="3264">
                      <a:moveTo>
                        <a:pt x="0" y="896"/>
                      </a:moveTo>
                      <a:lnTo>
                        <a:pt x="1344" y="0"/>
                      </a:lnTo>
                      <a:lnTo>
                        <a:pt x="2848" y="384"/>
                      </a:lnTo>
                      <a:lnTo>
                        <a:pt x="3464" y="1672"/>
                      </a:lnTo>
                      <a:lnTo>
                        <a:pt x="2792" y="2936"/>
                      </a:lnTo>
                      <a:lnTo>
                        <a:pt x="1224" y="3264"/>
                      </a:lnTo>
                      <a:lnTo>
                        <a:pt x="0" y="2288"/>
                      </a:lnTo>
                      <a:lnTo>
                        <a:pt x="0" y="896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84" name="Freeform 5"/>
                <p:cNvSpPr>
                  <a:spLocks/>
                </p:cNvSpPr>
                <p:nvPr/>
              </p:nvSpPr>
              <p:spPr bwMode="auto">
                <a:xfrm>
                  <a:off x="1474" y="981"/>
                  <a:ext cx="2948" cy="2812"/>
                </a:xfrm>
                <a:custGeom>
                  <a:avLst/>
                  <a:gdLst>
                    <a:gd name="T0" fmla="*/ 0 w 3464"/>
                    <a:gd name="T1" fmla="*/ 772 h 3264"/>
                    <a:gd name="T2" fmla="*/ 1144 w 3464"/>
                    <a:gd name="T3" fmla="*/ 0 h 3264"/>
                    <a:gd name="T4" fmla="*/ 2424 w 3464"/>
                    <a:gd name="T5" fmla="*/ 331 h 3264"/>
                    <a:gd name="T6" fmla="*/ 2948 w 3464"/>
                    <a:gd name="T7" fmla="*/ 1440 h 3264"/>
                    <a:gd name="T8" fmla="*/ 2376 w 3464"/>
                    <a:gd name="T9" fmla="*/ 2529 h 3264"/>
                    <a:gd name="T10" fmla="*/ 1042 w 3464"/>
                    <a:gd name="T11" fmla="*/ 2812 h 3264"/>
                    <a:gd name="T12" fmla="*/ 0 w 3464"/>
                    <a:gd name="T13" fmla="*/ 1971 h 3264"/>
                    <a:gd name="T14" fmla="*/ 0 w 3464"/>
                    <a:gd name="T15" fmla="*/ 772 h 32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64"/>
                    <a:gd name="T25" fmla="*/ 0 h 3264"/>
                    <a:gd name="T26" fmla="*/ 3464 w 3464"/>
                    <a:gd name="T27" fmla="*/ 3264 h 32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64" h="3264">
                      <a:moveTo>
                        <a:pt x="0" y="896"/>
                      </a:moveTo>
                      <a:lnTo>
                        <a:pt x="1344" y="0"/>
                      </a:lnTo>
                      <a:lnTo>
                        <a:pt x="2848" y="384"/>
                      </a:lnTo>
                      <a:lnTo>
                        <a:pt x="3464" y="1672"/>
                      </a:lnTo>
                      <a:lnTo>
                        <a:pt x="2792" y="2936"/>
                      </a:lnTo>
                      <a:lnTo>
                        <a:pt x="1224" y="3264"/>
                      </a:lnTo>
                      <a:lnTo>
                        <a:pt x="0" y="2288"/>
                      </a:lnTo>
                      <a:lnTo>
                        <a:pt x="0" y="896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85" name="Freeform 6"/>
                <p:cNvSpPr>
                  <a:spLocks/>
                </p:cNvSpPr>
                <p:nvPr/>
              </p:nvSpPr>
              <p:spPr bwMode="auto">
                <a:xfrm>
                  <a:off x="2246" y="1797"/>
                  <a:ext cx="1224" cy="1225"/>
                </a:xfrm>
                <a:custGeom>
                  <a:avLst/>
                  <a:gdLst>
                    <a:gd name="T0" fmla="*/ 0 w 3464"/>
                    <a:gd name="T1" fmla="*/ 336 h 3264"/>
                    <a:gd name="T2" fmla="*/ 475 w 3464"/>
                    <a:gd name="T3" fmla="*/ 0 h 3264"/>
                    <a:gd name="T4" fmla="*/ 1006 w 3464"/>
                    <a:gd name="T5" fmla="*/ 144 h 3264"/>
                    <a:gd name="T6" fmla="*/ 1224 w 3464"/>
                    <a:gd name="T7" fmla="*/ 628 h 3264"/>
                    <a:gd name="T8" fmla="*/ 987 w 3464"/>
                    <a:gd name="T9" fmla="*/ 1102 h 3264"/>
                    <a:gd name="T10" fmla="*/ 432 w 3464"/>
                    <a:gd name="T11" fmla="*/ 1225 h 3264"/>
                    <a:gd name="T12" fmla="*/ 0 w 3464"/>
                    <a:gd name="T13" fmla="*/ 859 h 3264"/>
                    <a:gd name="T14" fmla="*/ 0 w 3464"/>
                    <a:gd name="T15" fmla="*/ 336 h 32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64"/>
                    <a:gd name="T25" fmla="*/ 0 h 3264"/>
                    <a:gd name="T26" fmla="*/ 3464 w 3464"/>
                    <a:gd name="T27" fmla="*/ 3264 h 32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64" h="3264">
                      <a:moveTo>
                        <a:pt x="0" y="896"/>
                      </a:moveTo>
                      <a:lnTo>
                        <a:pt x="1344" y="0"/>
                      </a:lnTo>
                      <a:lnTo>
                        <a:pt x="2848" y="384"/>
                      </a:lnTo>
                      <a:lnTo>
                        <a:pt x="3464" y="1672"/>
                      </a:lnTo>
                      <a:lnTo>
                        <a:pt x="2792" y="2936"/>
                      </a:lnTo>
                      <a:lnTo>
                        <a:pt x="1224" y="3264"/>
                      </a:lnTo>
                      <a:lnTo>
                        <a:pt x="0" y="2288"/>
                      </a:lnTo>
                      <a:lnTo>
                        <a:pt x="0" y="896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386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1111" y="1570"/>
                  <a:ext cx="1134" cy="5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7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562" y="618"/>
                  <a:ext cx="182" cy="117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243" y="1026"/>
                  <a:ext cx="907" cy="9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9" name="Line 10"/>
                <p:cNvSpPr>
                  <a:spLocks noChangeShapeType="1"/>
                </p:cNvSpPr>
                <p:nvPr/>
              </p:nvSpPr>
              <p:spPr bwMode="auto">
                <a:xfrm>
                  <a:off x="3470" y="2432"/>
                  <a:ext cx="131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0" name="Line 11"/>
                <p:cNvSpPr>
                  <a:spLocks noChangeShapeType="1"/>
                </p:cNvSpPr>
                <p:nvPr/>
              </p:nvSpPr>
              <p:spPr bwMode="auto">
                <a:xfrm>
                  <a:off x="3243" y="2886"/>
                  <a:ext cx="862" cy="8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426" y="3022"/>
                  <a:ext cx="227" cy="10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111" y="2659"/>
                  <a:ext cx="1134" cy="4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68" name="102 Grupo"/>
              <p:cNvGrpSpPr>
                <a:grpSpLocks/>
              </p:cNvGrpSpPr>
              <p:nvPr/>
            </p:nvGrpSpPr>
            <p:grpSpPr bwMode="auto">
              <a:xfrm>
                <a:off x="1661730" y="1589847"/>
                <a:ext cx="5504902" cy="4754718"/>
                <a:chOff x="1690758" y="1589847"/>
                <a:chExt cx="5504902" cy="4754718"/>
              </a:xfrm>
            </p:grpSpPr>
            <p:sp>
              <p:nvSpPr>
                <p:cNvPr id="77" name="Text Box 2"/>
                <p:cNvSpPr txBox="1">
                  <a:spLocks noChangeArrowheads="1"/>
                </p:cNvSpPr>
                <p:nvPr/>
              </p:nvSpPr>
              <p:spPr bwMode="auto">
                <a:xfrm rot="19484164">
                  <a:off x="3325367" y="3700810"/>
                  <a:ext cx="2070636" cy="5768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s-PE" sz="6000" u="none" dirty="0">
                      <a:solidFill>
                        <a:schemeClr val="accent2"/>
                      </a:solidFill>
                      <a:latin typeface="Arial" charset="0"/>
                      <a:ea typeface="+mn-ea"/>
                      <a:cs typeface="+mn-cs"/>
                    </a:rPr>
                    <a:t>MIP</a:t>
                  </a:r>
                  <a:endParaRPr lang="es-ES" sz="6000" u="none" dirty="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14"/>
                <p:cNvSpPr>
                  <a:spLocks noChangeArrowheads="1"/>
                </p:cNvSpPr>
                <p:nvPr/>
              </p:nvSpPr>
              <p:spPr bwMode="auto">
                <a:xfrm rot="19448754">
                  <a:off x="1977564" y="1991344"/>
                  <a:ext cx="2232115" cy="646618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s-MX" sz="1600" u="none" dirty="0">
                      <a:solidFill>
                        <a:srgbClr val="C00000"/>
                      </a:solidFill>
                      <a:latin typeface="Arial Black" pitchFamily="34" charset="0"/>
                    </a:rPr>
                    <a:t>CONTROL</a:t>
                  </a:r>
                </a:p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s-MX" sz="1600" u="none" dirty="0">
                      <a:solidFill>
                        <a:srgbClr val="C00000"/>
                      </a:solidFill>
                      <a:latin typeface="Arial Black" pitchFamily="34" charset="0"/>
                    </a:rPr>
                    <a:t>BIOLOGICO</a:t>
                  </a:r>
                  <a:endParaRPr lang="es-MX" sz="1600" u="none" dirty="0">
                    <a:solidFill>
                      <a:srgbClr val="C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5371" name="Text Box 15"/>
                <p:cNvSpPr txBox="1">
                  <a:spLocks noChangeArrowheads="1"/>
                </p:cNvSpPr>
                <p:nvPr/>
              </p:nvSpPr>
              <p:spPr bwMode="auto">
                <a:xfrm rot="-2087200">
                  <a:off x="2680550" y="2570528"/>
                  <a:ext cx="2014537" cy="931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1400" u="none"/>
                    <a:t>Cultivo masivo y liberación de:</a:t>
                  </a:r>
                </a:p>
                <a:p>
                  <a:pPr algn="ctr"/>
                  <a:r>
                    <a:rPr lang="es-MX" sz="1400" u="none"/>
                    <a:t>Parásitos Predadores</a:t>
                  </a:r>
                  <a:endParaRPr lang="es-ES" sz="1400" u="none"/>
                </a:p>
              </p:txBody>
            </p:sp>
            <p:sp>
              <p:nvSpPr>
                <p:cNvPr id="91" name="Rectangle 16"/>
                <p:cNvSpPr>
                  <a:spLocks noChangeArrowheads="1"/>
                </p:cNvSpPr>
                <p:nvPr/>
              </p:nvSpPr>
              <p:spPr bwMode="auto">
                <a:xfrm rot="845863">
                  <a:off x="4066360" y="1588135"/>
                  <a:ext cx="2232114" cy="648169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s-MX" sz="1600" u="none" dirty="0">
                      <a:solidFill>
                        <a:schemeClr val="tx1"/>
                      </a:solidFill>
                      <a:latin typeface="Arial Black" pitchFamily="34" charset="0"/>
                    </a:rPr>
                    <a:t>CONTROL DE COLONIAS</a:t>
                  </a:r>
                  <a:endParaRPr lang="es-MX" sz="1600" u="none" dirty="0">
                    <a:solidFill>
                      <a:schemeClr val="tx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92" name="Rectangle 17"/>
                <p:cNvSpPr>
                  <a:spLocks noChangeArrowheads="1"/>
                </p:cNvSpPr>
                <p:nvPr/>
              </p:nvSpPr>
              <p:spPr bwMode="auto">
                <a:xfrm rot="14787126">
                  <a:off x="5753676" y="2783347"/>
                  <a:ext cx="2231375" cy="647599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s-MX" sz="1600" u="none" dirty="0">
                      <a:solidFill>
                        <a:schemeClr val="tx1"/>
                      </a:solidFill>
                      <a:latin typeface="Arial Black" pitchFamily="34" charset="0"/>
                    </a:rPr>
                    <a:t>CONTROL MECANICO</a:t>
                  </a:r>
                  <a:endParaRPr lang="es-MX" sz="1600" u="none" dirty="0">
                    <a:solidFill>
                      <a:schemeClr val="tx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93" name="Rectangle 19"/>
                <p:cNvSpPr>
                  <a:spLocks noChangeArrowheads="1"/>
                </p:cNvSpPr>
                <p:nvPr/>
              </p:nvSpPr>
              <p:spPr bwMode="auto">
                <a:xfrm rot="17735552">
                  <a:off x="5697320" y="4850956"/>
                  <a:ext cx="2339920" cy="647600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s-MX" sz="1400" u="none" dirty="0">
                      <a:solidFill>
                        <a:schemeClr val="tx1"/>
                      </a:solidFill>
                      <a:latin typeface="Arial Black" pitchFamily="34" charset="0"/>
                    </a:rPr>
                    <a:t>CONTROL MICROBIOLOGICO</a:t>
                  </a:r>
                  <a:endParaRPr lang="es-MX" sz="1400" u="none" dirty="0">
                    <a:solidFill>
                      <a:schemeClr val="tx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95" name="Rectangle 21"/>
                <p:cNvSpPr>
                  <a:spLocks noChangeArrowheads="1"/>
                </p:cNvSpPr>
                <p:nvPr/>
              </p:nvSpPr>
              <p:spPr bwMode="auto">
                <a:xfrm rot="2393871">
                  <a:off x="1689778" y="5442327"/>
                  <a:ext cx="2232115" cy="648169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s-MX" sz="1600" u="none" dirty="0">
                      <a:solidFill>
                        <a:schemeClr val="tx1"/>
                      </a:solidFill>
                      <a:latin typeface="Arial Black" pitchFamily="34" charset="0"/>
                    </a:rPr>
                    <a:t>CONTROL QUIMICO</a:t>
                  </a:r>
                  <a:endParaRPr lang="es-MX" sz="1600" u="none" dirty="0">
                    <a:solidFill>
                      <a:schemeClr val="tx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96" name="Rectangle 22"/>
                <p:cNvSpPr>
                  <a:spLocks noChangeArrowheads="1"/>
                </p:cNvSpPr>
                <p:nvPr/>
              </p:nvSpPr>
              <p:spPr bwMode="auto">
                <a:xfrm rot="16200000">
                  <a:off x="837202" y="3822103"/>
                  <a:ext cx="2232926" cy="36164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  <a:defRPr/>
                  </a:pPr>
                  <a:r>
                    <a:rPr lang="es-MX" sz="1600" u="none" dirty="0">
                      <a:solidFill>
                        <a:schemeClr val="tx1"/>
                      </a:solidFill>
                      <a:latin typeface="Arial Black" pitchFamily="34" charset="0"/>
                    </a:rPr>
                    <a:t>CONTROL ETOLOGICO</a:t>
                  </a:r>
                  <a:endParaRPr lang="es-MX" sz="1600" u="none" dirty="0">
                    <a:solidFill>
                      <a:schemeClr val="tx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5377" name="Text Box 23"/>
                <p:cNvSpPr txBox="1">
                  <a:spLocks noChangeArrowheads="1"/>
                </p:cNvSpPr>
                <p:nvPr/>
              </p:nvSpPr>
              <p:spPr bwMode="auto">
                <a:xfrm rot="823813">
                  <a:off x="4091636" y="2170893"/>
                  <a:ext cx="1665692" cy="1352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1400" u="none"/>
                    <a:t>Manejo de la Diversidad:</a:t>
                  </a:r>
                </a:p>
                <a:p>
                  <a:pPr algn="ctr"/>
                  <a:r>
                    <a:rPr lang="es-MX" sz="1400" u="none"/>
                    <a:t>Márgenes</a:t>
                  </a:r>
                </a:p>
                <a:p>
                  <a:pPr algn="ctr"/>
                  <a:r>
                    <a:rPr lang="es-MX" sz="1400" u="none"/>
                    <a:t>Bordes,</a:t>
                  </a:r>
                </a:p>
                <a:p>
                  <a:pPr algn="ctr"/>
                  <a:r>
                    <a:rPr lang="es-MX" sz="1400" u="none"/>
                    <a:t>Líneas.</a:t>
                  </a:r>
                </a:p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  <a:buFontTx/>
                    <a:buChar char="•"/>
                  </a:pPr>
                  <a:endParaRPr lang="es-ES" sz="1400" u="none"/>
                </a:p>
              </p:txBody>
            </p:sp>
            <p:sp>
              <p:nvSpPr>
                <p:cNvPr id="15378" name="Text Box 24"/>
                <p:cNvSpPr txBox="1">
                  <a:spLocks noChangeArrowheads="1"/>
                </p:cNvSpPr>
                <p:nvPr/>
              </p:nvSpPr>
              <p:spPr bwMode="auto">
                <a:xfrm rot="-6892044">
                  <a:off x="5206846" y="3255597"/>
                  <a:ext cx="1651497" cy="5544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1400" u="none"/>
                    <a:t>Lavado a</a:t>
                  </a:r>
                </a:p>
                <a:p>
                  <a:pPr algn="ctr"/>
                  <a:r>
                    <a:rPr lang="es-MX" sz="1400" u="none"/>
                    <a:t>Presión</a:t>
                  </a:r>
                  <a:endParaRPr lang="es-ES" sz="1400" u="none"/>
                </a:p>
              </p:txBody>
            </p:sp>
            <p:sp>
              <p:nvSpPr>
                <p:cNvPr id="15379" name="Text Box 25"/>
                <p:cNvSpPr txBox="1">
                  <a:spLocks noChangeArrowheads="1"/>
                </p:cNvSpPr>
                <p:nvPr/>
              </p:nvSpPr>
              <p:spPr bwMode="auto">
                <a:xfrm rot="-3934153">
                  <a:off x="5381011" y="4191294"/>
                  <a:ext cx="1211103" cy="12718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1200" u="none"/>
                    <a:t>Propagación de enfermedades de las plagas, hongos y virus.</a:t>
                  </a:r>
                  <a:endParaRPr lang="es-ES" sz="1200" u="none"/>
                </a:p>
              </p:txBody>
            </p:sp>
            <p:sp>
              <p:nvSpPr>
                <p:cNvPr id="15380" name="Text Box 26"/>
                <p:cNvSpPr txBox="1">
                  <a:spLocks noChangeArrowheads="1"/>
                </p:cNvSpPr>
                <p:nvPr/>
              </p:nvSpPr>
              <p:spPr bwMode="auto">
                <a:xfrm rot="-742712">
                  <a:off x="3845151" y="5352276"/>
                  <a:ext cx="2014537" cy="631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1200" u="none"/>
                    <a:t>Uso de</a:t>
                  </a:r>
                </a:p>
                <a:p>
                  <a:pPr algn="ctr"/>
                  <a:r>
                    <a:rPr lang="es-MX" sz="1200" u="none"/>
                    <a:t>Extractos Vegetales,</a:t>
                  </a:r>
                </a:p>
                <a:p>
                  <a:pPr algn="ctr"/>
                  <a:r>
                    <a:rPr lang="es-MX" sz="1200" u="none"/>
                    <a:t>Aceites, Detergentes.</a:t>
                  </a:r>
                </a:p>
              </p:txBody>
            </p:sp>
            <p:sp>
              <p:nvSpPr>
                <p:cNvPr id="15381" name="Text Box 27"/>
                <p:cNvSpPr txBox="1">
                  <a:spLocks noChangeArrowheads="1"/>
                </p:cNvSpPr>
                <p:nvPr/>
              </p:nvSpPr>
              <p:spPr bwMode="auto">
                <a:xfrm rot="2367554">
                  <a:off x="2493657" y="5047941"/>
                  <a:ext cx="2014538" cy="510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1400" u="none"/>
                    <a:t>Rational use </a:t>
                  </a:r>
                </a:p>
                <a:p>
                  <a:pPr algn="ctr"/>
                  <a:r>
                    <a:rPr lang="es-MX" sz="1400" u="none"/>
                    <a:t>of pesticides</a:t>
                  </a:r>
                </a:p>
              </p:txBody>
            </p:sp>
            <p:sp>
              <p:nvSpPr>
                <p:cNvPr id="15382" name="Text Box 2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018238" y="3470076"/>
                  <a:ext cx="1859567" cy="1239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1400" u="none"/>
                    <a:t>Trampas:</a:t>
                  </a:r>
                </a:p>
                <a:p>
                  <a:pPr algn="ctr">
                    <a:buFontTx/>
                    <a:buChar char="•"/>
                  </a:pPr>
                  <a:r>
                    <a:rPr lang="es-ES_tradnl" sz="1400" u="none"/>
                    <a:t>Adhesicas</a:t>
                  </a:r>
                </a:p>
                <a:p>
                  <a:pPr algn="ctr">
                    <a:buFontTx/>
                    <a:buChar char="•"/>
                  </a:pPr>
                  <a:r>
                    <a:rPr lang="es-ES_tradnl" sz="1400" u="none"/>
                    <a:t>De melasa</a:t>
                  </a:r>
                </a:p>
                <a:p>
                  <a:pPr algn="ctr">
                    <a:buFontTx/>
                    <a:buChar char="•"/>
                  </a:pPr>
                  <a:r>
                    <a:rPr lang="es-ES_tradnl" sz="1400" u="none"/>
                    <a:t>De huevos</a:t>
                  </a:r>
                </a:p>
                <a:p>
                  <a:pPr algn="ctr">
                    <a:buFontTx/>
                    <a:buChar char="•"/>
                  </a:pPr>
                  <a:r>
                    <a:rPr lang="es-ES_tradnl" sz="1400" u="none"/>
                    <a:t>De luz</a:t>
                  </a:r>
                </a:p>
              </p:txBody>
            </p:sp>
          </p:grpSp>
        </p:grpSp>
      </p:grpSp>
      <p:sp>
        <p:nvSpPr>
          <p:cNvPr id="21508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0FFF0-2A8B-4E87-ABEC-39CD375A3CB7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10</a:t>
            </a:fld>
            <a:endParaRPr lang="es-ES" smtClean="0">
              <a:latin typeface="Arial" pitchFamily="34" charset="0"/>
              <a:cs typeface="LF_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735013" y="403225"/>
            <a:ext cx="7918450" cy="423863"/>
          </a:xfrm>
        </p:spPr>
        <p:txBody>
          <a:bodyPr/>
          <a:lstStyle/>
          <a:p>
            <a:r>
              <a:rPr lang="en-US" sz="2000" smtClean="0"/>
              <a:t>Manejo Integral de Plagas</a:t>
            </a:r>
          </a:p>
        </p:txBody>
      </p:sp>
      <p:grpSp>
        <p:nvGrpSpPr>
          <p:cNvPr id="2052" name="141 Grupo"/>
          <p:cNvGrpSpPr>
            <a:grpSpLocks/>
          </p:cNvGrpSpPr>
          <p:nvPr/>
        </p:nvGrpSpPr>
        <p:grpSpPr bwMode="auto">
          <a:xfrm>
            <a:off x="554038" y="963613"/>
            <a:ext cx="8364537" cy="5394325"/>
            <a:chOff x="554016" y="963613"/>
            <a:chExt cx="8364932" cy="5393875"/>
          </a:xfrm>
        </p:grpSpPr>
        <p:grpSp>
          <p:nvGrpSpPr>
            <p:cNvPr id="2054" name="107 Grupo"/>
            <p:cNvGrpSpPr>
              <a:grpSpLocks/>
            </p:cNvGrpSpPr>
            <p:nvPr/>
          </p:nvGrpSpPr>
          <p:grpSpPr bwMode="auto">
            <a:xfrm>
              <a:off x="554016" y="963613"/>
              <a:ext cx="8350490" cy="5393875"/>
              <a:chOff x="554016" y="963613"/>
              <a:chExt cx="8350490" cy="5393875"/>
            </a:xfrm>
          </p:grpSpPr>
          <p:pic>
            <p:nvPicPr>
              <p:cNvPr id="2058" name="Picture 6" descr="Podisus nigrispinu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87015" y="3981744"/>
                <a:ext cx="964390" cy="804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7" descr="Polistes sp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4016" y="4194632"/>
                <a:ext cx="749773" cy="566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8" descr="Imagen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422393" y="4846639"/>
                <a:ext cx="943436" cy="639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Chrysoperla carnea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392759" y="3258754"/>
                <a:ext cx="945546" cy="653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4" descr="imagenes de trabajo 01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20781" y="4688115"/>
                <a:ext cx="1138615" cy="855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5" descr="fotos de trabajo- Piura 0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398152" y="5421085"/>
                <a:ext cx="1190173" cy="892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6" descr="P6050048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77423" y="4020457"/>
                <a:ext cx="1088704" cy="595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5" name="Picture 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710466" y="3549878"/>
                <a:ext cx="860050" cy="694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Picture 9" descr="P203008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855265" y="2499631"/>
                <a:ext cx="1397414" cy="948699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</p:pic>
          <p:pic>
            <p:nvPicPr>
              <p:cNvPr id="2067" name="Picture 5" descr="P5080024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72402" y="5630091"/>
                <a:ext cx="845458" cy="676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7" descr="metaphycus_alberti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412630" y="2510971"/>
                <a:ext cx="927193" cy="699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6" descr="nuevas fotos de juan y dani 053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485895" y="5591855"/>
                <a:ext cx="895204" cy="721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2" descr="fotografias 14-11-07 041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125907" y="2546915"/>
                <a:ext cx="1216827" cy="866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0" descr="P1000261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5650072" y="3454401"/>
                <a:ext cx="1264337" cy="885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7" descr="Copia de P4230119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5149295" y="4385128"/>
                <a:ext cx="1236982" cy="677349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4" descr="HPIM0376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6077731" y="5074468"/>
                <a:ext cx="918141" cy="728463"/>
              </a:xfrm>
              <a:prstGeom prst="rect">
                <a:avLst/>
              </a:prstGeom>
              <a:noFill/>
              <a:ln w="57150" algn="ctr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050" name="Object 3"/>
              <p:cNvGraphicFramePr>
                <a:graphicFrameLocks noChangeAspect="1"/>
              </p:cNvGraphicFramePr>
              <p:nvPr/>
            </p:nvGraphicFramePr>
            <p:xfrm>
              <a:off x="5089964" y="5635175"/>
              <a:ext cx="1006475" cy="722313"/>
            </p:xfrm>
            <a:graphic>
              <a:graphicData uri="http://schemas.openxmlformats.org/presentationml/2006/ole">
                <p:oleObj spid="_x0000_s2050" name="Foto de Photo Editor" r:id="rId21" imgW="4990476" imgH="2190476" progId="">
                  <p:embed/>
                </p:oleObj>
              </a:graphicData>
            </a:graphic>
          </p:graphicFrame>
          <p:pic>
            <p:nvPicPr>
              <p:cNvPr id="2074" name="Picture 4" descr="PC250092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gray">
              <a:xfrm>
                <a:off x="7204893" y="2510970"/>
                <a:ext cx="1649325" cy="1103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" name="Picture 6" descr="foto14"/>
              <p:cNvPicPr>
                <a:picLocks noChangeAspect="1" noChangeArrowheads="1"/>
              </p:cNvPicPr>
              <p:nvPr/>
            </p:nvPicPr>
            <p:blipFill>
              <a:blip r:embed="rId23"/>
              <a:srcRect l="20238"/>
              <a:stretch>
                <a:fillRect/>
              </a:stretch>
            </p:blipFill>
            <p:spPr bwMode="auto">
              <a:xfrm>
                <a:off x="7503889" y="4928485"/>
                <a:ext cx="1132114" cy="1419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7" descr="IMG_2517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7330172" y="3724277"/>
                <a:ext cx="1439936" cy="107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77" name="Text Box 189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5029186" y="963613"/>
                <a:ext cx="3875320" cy="233816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205098" tIns="0" rIns="82039" bIns="0" anchor="ctr"/>
              <a:lstStyle/>
              <a:p>
                <a:pPr algn="ctr" eaLnBrk="0" hangingPunct="0">
                  <a:lnSpc>
                    <a:spcPct val="115000"/>
                  </a:lnSpc>
                </a:pPr>
                <a:r>
                  <a:rPr lang="es-EC" sz="1400" u="none">
                    <a:solidFill>
                      <a:schemeClr val="bg1"/>
                    </a:solidFill>
                    <a:latin typeface="Trebuchet MS" pitchFamily="34" charset="0"/>
                  </a:rPr>
                  <a:t>CONTROL MICROBIOLOGICO</a:t>
                </a:r>
              </a:p>
            </p:txBody>
          </p:sp>
          <p:pic>
            <p:nvPicPr>
              <p:cNvPr id="2078" name="Picture 4" descr="Mariquitas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566052" y="2481410"/>
                <a:ext cx="696686" cy="92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9" name="Picture 10" descr="Telenomus alsophilae"/>
              <p:cNvPicPr>
                <a:picLocks noChangeAspect="1" noChangeArrowheads="1"/>
              </p:cNvPicPr>
              <p:nvPr/>
            </p:nvPicPr>
            <p:blipFill>
              <a:blip r:embed="rId26"/>
              <a:srcRect t="-2840"/>
              <a:stretch>
                <a:fillRect/>
              </a:stretch>
            </p:blipFill>
            <p:spPr bwMode="auto">
              <a:xfrm>
                <a:off x="569182" y="4804228"/>
                <a:ext cx="735908" cy="769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AutoShape 2"/>
              <p:cNvSpPr>
                <a:spLocks noChangeArrowheads="1"/>
              </p:cNvSpPr>
              <p:nvPr/>
            </p:nvSpPr>
            <p:spPr bwMode="auto">
              <a:xfrm rot="5400000">
                <a:off x="898867" y="944455"/>
                <a:ext cx="1192208" cy="1857829"/>
              </a:xfrm>
              <a:prstGeom prst="homePlate">
                <a:avLst>
                  <a:gd name="adj" fmla="val 71077"/>
                </a:avLst>
              </a:prstGeom>
              <a:gradFill rotWithShape="1">
                <a:gsLst>
                  <a:gs pos="0">
                    <a:srgbClr val="FFC56D"/>
                  </a:gs>
                  <a:gs pos="100000">
                    <a:srgbClr val="FF9900"/>
                  </a:gs>
                </a:gsLst>
                <a:lin ang="0" scaled="1"/>
              </a:gradFill>
              <a:ln w="9525" algn="ctr">
                <a:solidFill>
                  <a:srgbClr val="30824F"/>
                </a:solidFill>
                <a:miter lim="800000"/>
                <a:headEnd/>
                <a:tailEnd/>
              </a:ln>
            </p:spPr>
            <p:txBody>
              <a:bodyPr vert="vert270" anchor="ctr"/>
              <a:lstStyle/>
              <a:p>
                <a:pPr algn="ctr">
                  <a:defRPr/>
                </a:pPr>
                <a:r>
                  <a:rPr lang="en-GB" sz="1400" u="none" dirty="0" err="1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Cultivo</a:t>
                </a:r>
                <a:r>
                  <a:rPr lang="en-GB" sz="1400" u="none" dirty="0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 </a:t>
                </a:r>
                <a:r>
                  <a:rPr lang="en-GB" sz="1400" u="none" dirty="0" err="1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Masivo</a:t>
                </a:r>
                <a:r>
                  <a:rPr lang="en-GB" sz="1400" u="none" dirty="0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 y </a:t>
                </a:r>
                <a:r>
                  <a:rPr lang="en-GB" sz="1400" u="none" dirty="0" err="1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liberación</a:t>
                </a:r>
                <a:r>
                  <a:rPr lang="en-GB" sz="1400" u="none" dirty="0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 de </a:t>
                </a:r>
                <a:r>
                  <a:rPr lang="en-GB" sz="1400" u="none" dirty="0" err="1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enemigos</a:t>
                </a:r>
                <a:r>
                  <a:rPr lang="en-GB" sz="1400" u="none" dirty="0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 </a:t>
                </a:r>
                <a:r>
                  <a:rPr lang="en-GB" sz="1400" u="none" dirty="0" err="1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naturales</a:t>
                </a:r>
                <a:r>
                  <a:rPr lang="en-GB" sz="1400" u="none" dirty="0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 </a:t>
                </a:r>
                <a:r>
                  <a:rPr lang="en-GB" sz="1400" u="none" dirty="0" err="1">
                    <a:solidFill>
                      <a:srgbClr val="30824F"/>
                    </a:solidFill>
                    <a:latin typeface="Trebuchet MS" pitchFamily="34" charset="0"/>
                    <a:ea typeface="LF_Kai" pitchFamily="2" charset="-122"/>
                    <a:cs typeface="+mn-cs"/>
                  </a:rPr>
                  <a:t>nativos</a:t>
                </a:r>
                <a:endPara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endParaRPr>
              </a:p>
            </p:txBody>
          </p:sp>
          <p:pic>
            <p:nvPicPr>
              <p:cNvPr id="2081" name="Picture 9" descr="IMG_0050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569455" y="3450093"/>
                <a:ext cx="692397" cy="686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82" name="Text Box 189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566051" y="970870"/>
                <a:ext cx="3875320" cy="233816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205098" tIns="0" rIns="82039" bIns="0" anchor="ctr"/>
              <a:lstStyle/>
              <a:p>
                <a:pPr algn="ctr" eaLnBrk="0" hangingPunct="0">
                  <a:lnSpc>
                    <a:spcPct val="115000"/>
                  </a:lnSpc>
                </a:pPr>
                <a:r>
                  <a:rPr lang="es-EC" sz="1400" u="none">
                    <a:solidFill>
                      <a:schemeClr val="bg1"/>
                    </a:solidFill>
                    <a:latin typeface="Trebuchet MS" pitchFamily="34" charset="0"/>
                  </a:rPr>
                  <a:t>CONTROL BIOLOGICO</a:t>
                </a:r>
              </a:p>
            </p:txBody>
          </p:sp>
        </p:grpSp>
        <p:sp>
          <p:nvSpPr>
            <p:cNvPr id="109" name="AutoShape 2"/>
            <p:cNvSpPr>
              <a:spLocks noChangeArrowheads="1"/>
            </p:cNvSpPr>
            <p:nvPr/>
          </p:nvSpPr>
          <p:spPr bwMode="auto">
            <a:xfrm rot="5400000">
              <a:off x="2894583" y="922685"/>
              <a:ext cx="1192208" cy="1857829"/>
            </a:xfrm>
            <a:prstGeom prst="homePlate">
              <a:avLst>
                <a:gd name="adj" fmla="val 71077"/>
              </a:avLst>
            </a:prstGeom>
            <a:gradFill rotWithShape="1">
              <a:gsLst>
                <a:gs pos="0">
                  <a:srgbClr val="FFC56D"/>
                </a:gs>
                <a:gs pos="100000">
                  <a:srgbClr val="FF9900"/>
                </a:gs>
              </a:gsLst>
              <a:lin ang="0" scaled="1"/>
            </a:gra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defRPr/>
              </a:pP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Producción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 de </a:t>
              </a: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nemátodos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 </a:t>
              </a: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para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 el control de </a:t>
              </a: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plagas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.</a:t>
              </a:r>
              <a:endParaRPr lang="en-GB" sz="1400" u="none" dirty="0">
                <a:solidFill>
                  <a:srgbClr val="30824F"/>
                </a:solidFill>
                <a:latin typeface="Trebuchet MS" pitchFamily="34" charset="0"/>
                <a:ea typeface="LF_Kai" pitchFamily="2" charset="-122"/>
                <a:cs typeface="+mn-cs"/>
              </a:endParaRPr>
            </a:p>
          </p:txBody>
        </p:sp>
        <p:sp>
          <p:nvSpPr>
            <p:cNvPr id="140" name="AutoShape 2"/>
            <p:cNvSpPr>
              <a:spLocks noChangeArrowheads="1"/>
            </p:cNvSpPr>
            <p:nvPr/>
          </p:nvSpPr>
          <p:spPr bwMode="auto">
            <a:xfrm rot="5400000">
              <a:off x="5369222" y="929943"/>
              <a:ext cx="1192208" cy="1857829"/>
            </a:xfrm>
            <a:prstGeom prst="homePlate">
              <a:avLst>
                <a:gd name="adj" fmla="val 71077"/>
              </a:avLst>
            </a:prstGeom>
            <a:gradFill rotWithShape="1">
              <a:gsLst>
                <a:gs pos="0">
                  <a:srgbClr val="FFC56D"/>
                </a:gs>
                <a:gs pos="100000">
                  <a:srgbClr val="FF9900"/>
                </a:gs>
              </a:gsLst>
              <a:lin ang="0" scaled="1"/>
            </a:gra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defRPr/>
              </a:pP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Uso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 de </a:t>
              </a: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hongos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 y </a:t>
              </a: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antagonistas</a:t>
              </a:r>
              <a:endParaRPr lang="en-GB" sz="1400" u="none" dirty="0">
                <a:solidFill>
                  <a:srgbClr val="30824F"/>
                </a:solidFill>
                <a:latin typeface="Trebuchet MS" pitchFamily="34" charset="0"/>
                <a:ea typeface="LF_Kai" pitchFamily="2" charset="-122"/>
                <a:cs typeface="+mn-cs"/>
              </a:endParaRPr>
            </a:p>
          </p:txBody>
        </p:sp>
        <p:sp>
          <p:nvSpPr>
            <p:cNvPr id="141" name="AutoShape 2"/>
            <p:cNvSpPr>
              <a:spLocks noChangeArrowheads="1"/>
            </p:cNvSpPr>
            <p:nvPr/>
          </p:nvSpPr>
          <p:spPr bwMode="auto">
            <a:xfrm rot="5400000">
              <a:off x="7393930" y="922686"/>
              <a:ext cx="1192208" cy="1857829"/>
            </a:xfrm>
            <a:prstGeom prst="homePlate">
              <a:avLst>
                <a:gd name="adj" fmla="val 71077"/>
              </a:avLst>
            </a:prstGeom>
            <a:gradFill rotWithShape="1">
              <a:gsLst>
                <a:gs pos="0">
                  <a:srgbClr val="FFC56D"/>
                </a:gs>
                <a:gs pos="100000">
                  <a:srgbClr val="FF9900"/>
                </a:gs>
              </a:gsLst>
              <a:lin ang="0" scaled="1"/>
            </a:gra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defRPr/>
              </a:pP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Uso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 de virus y </a:t>
              </a: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bacterias</a:t>
              </a:r>
              <a:endParaRPr lang="en-GB" sz="1400" u="none" dirty="0">
                <a:solidFill>
                  <a:srgbClr val="30824F"/>
                </a:solidFill>
                <a:latin typeface="Trebuchet MS" pitchFamily="34" charset="0"/>
                <a:ea typeface="LF_Kai" pitchFamily="2" charset="-122"/>
                <a:cs typeface="+mn-cs"/>
              </a:endParaRPr>
            </a:p>
          </p:txBody>
        </p:sp>
      </p:grpSp>
      <p:sp>
        <p:nvSpPr>
          <p:cNvPr id="4102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B53D5-1371-407F-B531-AF45BA29F4D4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11</a:t>
            </a:fld>
            <a:endParaRPr lang="es-ES" smtClean="0">
              <a:latin typeface="Arial" pitchFamily="34" charset="0"/>
              <a:cs typeface="LF_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676275" y="403225"/>
            <a:ext cx="7918450" cy="423863"/>
          </a:xfrm>
        </p:spPr>
        <p:txBody>
          <a:bodyPr/>
          <a:lstStyle/>
          <a:p>
            <a:r>
              <a:rPr lang="en-US" sz="2000" smtClean="0"/>
              <a:t>Manejo Integral de Plagas </a:t>
            </a:r>
          </a:p>
        </p:txBody>
      </p:sp>
      <p:grpSp>
        <p:nvGrpSpPr>
          <p:cNvPr id="3076" name="86 Grupo"/>
          <p:cNvGrpSpPr>
            <a:grpSpLocks/>
          </p:cNvGrpSpPr>
          <p:nvPr/>
        </p:nvGrpSpPr>
        <p:grpSpPr bwMode="auto">
          <a:xfrm>
            <a:off x="754063" y="854075"/>
            <a:ext cx="7904162" cy="4881563"/>
            <a:chOff x="261257" y="941841"/>
            <a:chExt cx="7903028" cy="4880363"/>
          </a:xfrm>
        </p:grpSpPr>
        <p:pic>
          <p:nvPicPr>
            <p:cNvPr id="3079" name="Picture 4" descr="IMG_216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1760774" y="2647903"/>
              <a:ext cx="974408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0" name="72 Grupo"/>
            <p:cNvGrpSpPr>
              <a:grpSpLocks/>
            </p:cNvGrpSpPr>
            <p:nvPr/>
          </p:nvGrpSpPr>
          <p:grpSpPr bwMode="auto">
            <a:xfrm>
              <a:off x="1480443" y="3594736"/>
              <a:ext cx="1531259" cy="833443"/>
              <a:chOff x="8287431" y="3725363"/>
              <a:chExt cx="1441450" cy="686980"/>
            </a:xfrm>
          </p:grpSpPr>
          <p:pic>
            <p:nvPicPr>
              <p:cNvPr id="3095" name="Picture 6" descr="IMG_007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506435" y="3725363"/>
                <a:ext cx="970077" cy="686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6" name="Text Box 7"/>
              <p:cNvSpPr txBox="1">
                <a:spLocks noChangeArrowheads="1"/>
              </p:cNvSpPr>
              <p:nvPr/>
            </p:nvSpPr>
            <p:spPr bwMode="auto">
              <a:xfrm>
                <a:off x="8287431" y="4188961"/>
                <a:ext cx="1441450" cy="20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1000" u="none">
                    <a:solidFill>
                      <a:schemeClr val="bg1"/>
                    </a:solidFill>
                  </a:rPr>
                  <a:t>Aji</a:t>
                </a:r>
                <a:endParaRPr lang="es-ES" sz="1000" u="none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81" name="73 Grupo"/>
            <p:cNvGrpSpPr>
              <a:grpSpLocks/>
            </p:cNvGrpSpPr>
            <p:nvPr/>
          </p:nvGrpSpPr>
          <p:grpSpPr bwMode="auto">
            <a:xfrm>
              <a:off x="1700878" y="4613908"/>
              <a:ext cx="1441450" cy="971550"/>
              <a:chOff x="8464550" y="4671966"/>
              <a:chExt cx="1441450" cy="971550"/>
            </a:xfrm>
          </p:grpSpPr>
          <p:pic>
            <p:nvPicPr>
              <p:cNvPr id="3093" name="Picture 5" descr="IMG_216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504238" y="4671966"/>
                <a:ext cx="994410" cy="971550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</p:pic>
          <p:sp>
            <p:nvSpPr>
              <p:cNvPr id="3094" name="Text Box 7"/>
              <p:cNvSpPr txBox="1">
                <a:spLocks noChangeArrowheads="1"/>
              </p:cNvSpPr>
              <p:nvPr/>
            </p:nvSpPr>
            <p:spPr bwMode="auto">
              <a:xfrm>
                <a:off x="8464550" y="4704216"/>
                <a:ext cx="14414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1000" u="none">
                    <a:solidFill>
                      <a:schemeClr val="bg1"/>
                    </a:solidFill>
                  </a:rPr>
                  <a:t>Ajo</a:t>
                </a:r>
                <a:endParaRPr lang="es-ES" sz="1000" u="none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2" name="Text Box 18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61257" y="941841"/>
              <a:ext cx="3802743" cy="23381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algn="ctr" eaLnBrk="0" hangingPunct="0">
                <a:lnSpc>
                  <a:spcPct val="115000"/>
                </a:lnSpc>
              </a:pPr>
              <a:r>
                <a:rPr lang="es-EC" sz="1400" u="none">
                  <a:solidFill>
                    <a:schemeClr val="bg1"/>
                  </a:solidFill>
                  <a:latin typeface="Trebuchet MS" pitchFamily="34" charset="0"/>
                </a:rPr>
                <a:t>INSECTICIDAD BIORRACIONALES</a:t>
              </a:r>
            </a:p>
          </p:txBody>
        </p:sp>
        <p:sp>
          <p:nvSpPr>
            <p:cNvPr id="3083" name="Text Box 189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4361542" y="949098"/>
              <a:ext cx="3802743" cy="23381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algn="ctr" eaLnBrk="0" hangingPunct="0">
                <a:lnSpc>
                  <a:spcPct val="115000"/>
                </a:lnSpc>
              </a:pPr>
              <a:r>
                <a:rPr lang="es-EC" sz="1400" u="none">
                  <a:solidFill>
                    <a:schemeClr val="bg1"/>
                  </a:solidFill>
                  <a:latin typeface="Trebuchet MS" pitchFamily="34" charset="0"/>
                </a:rPr>
                <a:t>CONTROL ETOLOGICO</a:t>
              </a:r>
            </a:p>
          </p:txBody>
        </p:sp>
        <p:pic>
          <p:nvPicPr>
            <p:cNvPr id="3084" name="Picture 2" descr="Imagen 13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15984" y="3221267"/>
              <a:ext cx="1080000" cy="76547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</p:pic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5097009" y="4066523"/>
            <a:ext cx="1144134" cy="777124"/>
          </p:xfrm>
          <a:graphic>
            <a:graphicData uri="http://schemas.openxmlformats.org/presentationml/2006/ole">
              <p:oleObj spid="_x0000_s3074" r:id="rId9" imgW="6020640" imgH="4495238" progId="">
                <p:embed/>
              </p:oleObj>
            </a:graphicData>
          </a:graphic>
        </p:graphicFrame>
        <p:pic>
          <p:nvPicPr>
            <p:cNvPr id="3085" name="Picture 5" descr="DSC0279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04985" y="2452009"/>
              <a:ext cx="1080000" cy="692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3" descr="Imagen 1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549574" y="2466023"/>
              <a:ext cx="1080000" cy="70626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</p:pic>
        <p:pic>
          <p:nvPicPr>
            <p:cNvPr id="3087" name="Picture 4" descr="Imagen 1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549571" y="4102739"/>
              <a:ext cx="1080000" cy="856166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</p:pic>
        <p:pic>
          <p:nvPicPr>
            <p:cNvPr id="3088" name="Picture 5" descr="camposol0003"/>
            <p:cNvPicPr>
              <a:picLocks noChangeAspect="1" noChangeArrowheads="1"/>
            </p:cNvPicPr>
            <p:nvPr/>
          </p:nvPicPr>
          <p:blipFill>
            <a:blip r:embed="rId13">
              <a:lum bright="-6000"/>
            </a:blip>
            <a:srcRect/>
            <a:stretch>
              <a:fillRect/>
            </a:stretch>
          </p:blipFill>
          <p:spPr bwMode="auto">
            <a:xfrm>
              <a:off x="6535586" y="3235284"/>
              <a:ext cx="1080000" cy="810000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</p:pic>
        <p:pic>
          <p:nvPicPr>
            <p:cNvPr id="3089" name="Picture 3" descr="Imagen 13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106500" y="4905833"/>
              <a:ext cx="1138091" cy="90377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</p:pic>
        <p:pic>
          <p:nvPicPr>
            <p:cNvPr id="3090" name="Picture 6" descr="IMG_2136"/>
            <p:cNvPicPr>
              <a:picLocks noChangeAspect="1" noChangeArrowheads="1"/>
            </p:cNvPicPr>
            <p:nvPr/>
          </p:nvPicPr>
          <p:blipFill>
            <a:blip r:embed="rId15">
              <a:lum contrast="6000"/>
            </a:blip>
            <a:srcRect/>
            <a:stretch>
              <a:fillRect/>
            </a:stretch>
          </p:blipFill>
          <p:spPr bwMode="auto">
            <a:xfrm>
              <a:off x="6520997" y="5021947"/>
              <a:ext cx="1144341" cy="80025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85" name="AutoShape 2"/>
            <p:cNvSpPr>
              <a:spLocks noChangeArrowheads="1"/>
            </p:cNvSpPr>
            <p:nvPr/>
          </p:nvSpPr>
          <p:spPr bwMode="auto">
            <a:xfrm rot="5400000">
              <a:off x="1617326" y="908172"/>
              <a:ext cx="1192208" cy="1857829"/>
            </a:xfrm>
            <a:prstGeom prst="homePlate">
              <a:avLst>
                <a:gd name="adj" fmla="val 71077"/>
              </a:avLst>
            </a:prstGeom>
            <a:gradFill rotWithShape="1">
              <a:gsLst>
                <a:gs pos="0">
                  <a:srgbClr val="FFC56D"/>
                </a:gs>
                <a:gs pos="100000">
                  <a:srgbClr val="FF9900"/>
                </a:gs>
              </a:gsLst>
              <a:lin ang="0" scaled="1"/>
            </a:gra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defRPr/>
              </a:pP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Uso</a:t>
              </a:r>
              <a:r>
                <a:rPr lang="en-GB" sz="1400" u="none" dirty="0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 de </a:t>
              </a: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Extractos</a:t>
              </a:r>
              <a:endParaRPr lang="en-GB" sz="1400" u="none" dirty="0">
                <a:solidFill>
                  <a:srgbClr val="30824F"/>
                </a:solidFill>
                <a:latin typeface="Trebuchet MS" pitchFamily="34" charset="0"/>
                <a:ea typeface="LF_Kai" pitchFamily="2" charset="-122"/>
                <a:cs typeface="+mn-cs"/>
              </a:endParaRPr>
            </a:p>
            <a:p>
              <a:pPr algn="ctr">
                <a:defRPr/>
              </a:pP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Vegetales</a:t>
              </a:r>
              <a:endParaRPr lang="en-GB" sz="1400" u="none" dirty="0">
                <a:solidFill>
                  <a:srgbClr val="30824F"/>
                </a:solidFill>
                <a:latin typeface="Trebuchet MS" pitchFamily="34" charset="0"/>
                <a:ea typeface="LF_Kai" pitchFamily="2" charset="-122"/>
                <a:cs typeface="+mn-cs"/>
              </a:endParaRPr>
            </a:p>
          </p:txBody>
        </p:sp>
        <p:sp>
          <p:nvSpPr>
            <p:cNvPr id="86" name="AutoShape 2"/>
            <p:cNvSpPr>
              <a:spLocks noChangeArrowheads="1"/>
            </p:cNvSpPr>
            <p:nvPr/>
          </p:nvSpPr>
          <p:spPr bwMode="auto">
            <a:xfrm rot="5400000">
              <a:off x="5732154" y="915429"/>
              <a:ext cx="1192208" cy="1857829"/>
            </a:xfrm>
            <a:prstGeom prst="homePlate">
              <a:avLst>
                <a:gd name="adj" fmla="val 71077"/>
              </a:avLst>
            </a:prstGeom>
            <a:gradFill rotWithShape="1">
              <a:gsLst>
                <a:gs pos="0">
                  <a:srgbClr val="FFC56D"/>
                </a:gs>
                <a:gs pos="100000">
                  <a:srgbClr val="FF9900"/>
                </a:gs>
              </a:gsLst>
              <a:lin ang="0" scaled="1"/>
            </a:gra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vert="vert270" anchor="ctr"/>
            <a:lstStyle/>
            <a:p>
              <a:pPr algn="ctr">
                <a:defRPr/>
              </a:pPr>
              <a:r>
                <a:rPr lang="en-GB" sz="1400" u="none" dirty="0" err="1">
                  <a:solidFill>
                    <a:srgbClr val="30824F"/>
                  </a:solidFill>
                  <a:latin typeface="Trebuchet MS" pitchFamily="34" charset="0"/>
                  <a:ea typeface="LF_Kai" pitchFamily="2" charset="-122"/>
                  <a:cs typeface="+mn-cs"/>
                </a:rPr>
                <a:t>Trampas</a:t>
              </a:r>
              <a:endParaRPr lang="en-GB" sz="1400" u="none" dirty="0">
                <a:solidFill>
                  <a:srgbClr val="30824F"/>
                </a:solidFill>
                <a:latin typeface="Trebuchet MS" pitchFamily="34" charset="0"/>
                <a:ea typeface="LF_Kai" pitchFamily="2" charset="-122"/>
                <a:cs typeface="+mn-cs"/>
              </a:endParaRPr>
            </a:p>
          </p:txBody>
        </p:sp>
      </p:grpSp>
      <p:sp>
        <p:nvSpPr>
          <p:cNvPr id="3077" name="88 Flecha abajo"/>
          <p:cNvSpPr>
            <a:spLocks noChangeArrowheads="1"/>
          </p:cNvSpPr>
          <p:nvPr/>
        </p:nvSpPr>
        <p:spPr bwMode="auto">
          <a:xfrm>
            <a:off x="5254625" y="6459538"/>
            <a:ext cx="484188" cy="746125"/>
          </a:xfrm>
          <a:prstGeom prst="downArrow">
            <a:avLst>
              <a:gd name="adj1" fmla="val 50000"/>
              <a:gd name="adj2" fmla="val 5003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512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EDC447-1D39-46FC-A00A-29809D1840C2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12</a:t>
            </a:fld>
            <a:endParaRPr lang="es-ES" smtClean="0">
              <a:latin typeface="Arial" pitchFamily="34" charset="0"/>
              <a:cs typeface="LF_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76275" y="403225"/>
            <a:ext cx="7918450" cy="423863"/>
          </a:xfrm>
        </p:spPr>
        <p:txBody>
          <a:bodyPr/>
          <a:lstStyle/>
          <a:p>
            <a:r>
              <a:rPr lang="en-US" sz="2000" smtClean="0"/>
              <a:t>Manejo Integral de Plagas </a:t>
            </a:r>
          </a:p>
        </p:txBody>
      </p:sp>
      <p:sp>
        <p:nvSpPr>
          <p:cNvPr id="45" name="AutoShape 141"/>
          <p:cNvSpPr>
            <a:spLocks noChangeArrowheads="1"/>
          </p:cNvSpPr>
          <p:nvPr/>
        </p:nvSpPr>
        <p:spPr bwMode="auto">
          <a:xfrm>
            <a:off x="762000" y="3971925"/>
            <a:ext cx="2514600" cy="13477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u="none">
                <a:solidFill>
                  <a:srgbClr val="006600"/>
                </a:solidFill>
              </a:rPr>
              <a:t>Preservación de la Biodiversidad</a:t>
            </a:r>
          </a:p>
        </p:txBody>
      </p:sp>
      <p:grpSp>
        <p:nvGrpSpPr>
          <p:cNvPr id="16388" name="26 Grupo"/>
          <p:cNvGrpSpPr>
            <a:grpSpLocks/>
          </p:cNvGrpSpPr>
          <p:nvPr/>
        </p:nvGrpSpPr>
        <p:grpSpPr bwMode="auto">
          <a:xfrm>
            <a:off x="3657600" y="2652713"/>
            <a:ext cx="5538788" cy="3959225"/>
            <a:chOff x="3657602" y="2652035"/>
            <a:chExt cx="5538556" cy="3959223"/>
          </a:xfrm>
        </p:grpSpPr>
        <p:grpSp>
          <p:nvGrpSpPr>
            <p:cNvPr id="16397" name="77 Grupo"/>
            <p:cNvGrpSpPr>
              <a:grpSpLocks/>
            </p:cNvGrpSpPr>
            <p:nvPr/>
          </p:nvGrpSpPr>
          <p:grpSpPr bwMode="auto">
            <a:xfrm>
              <a:off x="3657602" y="2652035"/>
              <a:ext cx="5538556" cy="3959223"/>
              <a:chOff x="3193144" y="2579460"/>
              <a:chExt cx="5538556" cy="3959223"/>
            </a:xfrm>
          </p:grpSpPr>
          <p:pic>
            <p:nvPicPr>
              <p:cNvPr id="16399" name="Picture 16" descr="Imagen 05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85882" y="5529952"/>
                <a:ext cx="1041106" cy="776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0" name="Picture 9" descr="DSC0608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18635" y="5326289"/>
                <a:ext cx="1143000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1" name="Picture 12" descr="zorro 0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83178" y="5013894"/>
                <a:ext cx="1173337" cy="100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2" name="Picture 4" descr="DSC0120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50625" y="2579460"/>
                <a:ext cx="981075" cy="1100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3" name="Picture 6" descr="Copia de DSC0045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667721" y="2768140"/>
                <a:ext cx="1066800" cy="962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4" name="Picture 7" descr="DSC0358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38219" y="3314250"/>
                <a:ext cx="1076325" cy="1052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5" name="Picture 8" descr="DSC0669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512276" y="4096648"/>
                <a:ext cx="1210810" cy="1031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6" name="Picture 10" descr="DSC0571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721602" y="5787115"/>
                <a:ext cx="994881" cy="751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7" name="Picture 11" descr="DSC0936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144289" y="4112700"/>
                <a:ext cx="1379534" cy="1011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8" name="Picture 14" descr="DSC0004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724974" y="2990511"/>
                <a:ext cx="923167" cy="986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9" name="Picture 14" descr="DSC0039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193144" y="4093025"/>
                <a:ext cx="1653402" cy="1016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8" name="Picture 3" descr="H:\Clau\PUR PUR - Tomas Gutierrez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283201" y="4180115"/>
              <a:ext cx="1355880" cy="1016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AutoShape 141"/>
          <p:cNvSpPr>
            <a:spLocks noChangeArrowheads="1"/>
          </p:cNvSpPr>
          <p:nvPr/>
        </p:nvSpPr>
        <p:spPr bwMode="auto">
          <a:xfrm>
            <a:off x="769938" y="1265238"/>
            <a:ext cx="2514600" cy="13477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0" u="none">
                <a:solidFill>
                  <a:srgbClr val="006600"/>
                </a:solidFill>
              </a:rPr>
              <a:t>Productos Más</a:t>
            </a:r>
          </a:p>
          <a:p>
            <a:pPr algn="ctr"/>
            <a:r>
              <a:rPr lang="en-US" sz="1600" b="0" u="none">
                <a:solidFill>
                  <a:srgbClr val="006600"/>
                </a:solidFill>
              </a:rPr>
              <a:t>Sanos</a:t>
            </a:r>
          </a:p>
        </p:txBody>
      </p:sp>
      <p:grpSp>
        <p:nvGrpSpPr>
          <p:cNvPr id="16390" name="95 Grupo"/>
          <p:cNvGrpSpPr>
            <a:grpSpLocks/>
          </p:cNvGrpSpPr>
          <p:nvPr/>
        </p:nvGrpSpPr>
        <p:grpSpPr bwMode="auto">
          <a:xfrm>
            <a:off x="3681413" y="1363663"/>
            <a:ext cx="5526087" cy="1166812"/>
            <a:chOff x="3681620" y="1219199"/>
            <a:chExt cx="5526234" cy="1166510"/>
          </a:xfrm>
        </p:grpSpPr>
        <p:pic>
          <p:nvPicPr>
            <p:cNvPr id="16392" name="Picture 2" descr="IMG_132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034491" y="1249076"/>
              <a:ext cx="1050916" cy="11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 descr="P114108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884146" y="1249177"/>
              <a:ext cx="1101461" cy="110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2" descr="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41228" y="1219199"/>
              <a:ext cx="1066626" cy="1117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" descr="IMG_007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681620" y="1248229"/>
              <a:ext cx="1049398" cy="1117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2" descr="IMG_668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769832" y="1248227"/>
              <a:ext cx="1137482" cy="113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06F48-76FF-4D87-92C2-99E4E7153F8E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13</a:t>
            </a:fld>
            <a:endParaRPr lang="es-ES" smtClean="0">
              <a:latin typeface="Arial" pitchFamily="34" charset="0"/>
              <a:cs typeface="LF_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6D928-6C3E-4815-AC93-40FA8627ADE8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14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4100" name="5 Marcador de número de diapositiva"/>
          <p:cNvSpPr txBox="1">
            <a:spLocks noGrp="1"/>
          </p:cNvSpPr>
          <p:nvPr/>
        </p:nvSpPr>
        <p:spPr bwMode="auto">
          <a:xfrm>
            <a:off x="7099300" y="6578600"/>
            <a:ext cx="2311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A4443DE-8E3D-4B59-B586-886801E75ED6}" type="slidenum">
              <a:rPr lang="es-ES" sz="800" b="0" u="none"/>
              <a:pPr algn="r" eaLnBrk="0" hangingPunct="0"/>
              <a:t>14</a:t>
            </a:fld>
            <a:endParaRPr lang="es-ES" sz="800" b="0" u="none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 smtClean="0"/>
              <a:t>Alcance Global de Clientes de Calidad</a:t>
            </a:r>
            <a:endParaRPr lang="en-US" sz="1500" smtClean="0"/>
          </a:p>
        </p:txBody>
      </p:sp>
      <p:grpSp>
        <p:nvGrpSpPr>
          <p:cNvPr id="4102" name="55 Grupo"/>
          <p:cNvGrpSpPr>
            <a:grpSpLocks/>
          </p:cNvGrpSpPr>
          <p:nvPr/>
        </p:nvGrpSpPr>
        <p:grpSpPr bwMode="auto">
          <a:xfrm>
            <a:off x="5080000" y="1331913"/>
            <a:ext cx="4292600" cy="2251075"/>
            <a:chOff x="5080000" y="1276350"/>
            <a:chExt cx="4292600" cy="2251075"/>
          </a:xfrm>
        </p:grpSpPr>
        <p:sp>
          <p:nvSpPr>
            <p:cNvPr id="4153" name="Text Box 2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080000" y="1276350"/>
              <a:ext cx="4292600" cy="2286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eaLnBrk="0" hangingPunct="0">
                <a:lnSpc>
                  <a:spcPct val="115000"/>
                </a:lnSpc>
              </a:pPr>
              <a:r>
                <a:rPr lang="es-EC" sz="800" u="none">
                  <a:solidFill>
                    <a:schemeClr val="bg1"/>
                  </a:solidFill>
                  <a:latin typeface="Trebuchet MS" pitchFamily="34" charset="0"/>
                </a:rPr>
                <a:t>Sales by Continent </a:t>
              </a:r>
              <a:r>
                <a:rPr lang="es-EC" sz="700" u="none">
                  <a:solidFill>
                    <a:schemeClr val="bg1"/>
                  </a:solidFill>
                  <a:latin typeface="Trebuchet MS" pitchFamily="34" charset="0"/>
                </a:rPr>
                <a:t>(% ot Total)</a:t>
              </a:r>
            </a:p>
          </p:txBody>
        </p:sp>
        <p:graphicFrame>
          <p:nvGraphicFramePr>
            <p:cNvPr id="4098" name="Object 3"/>
            <p:cNvGraphicFramePr>
              <a:graphicFrameLocks/>
            </p:cNvGraphicFramePr>
            <p:nvPr/>
          </p:nvGraphicFramePr>
          <p:xfrm>
            <a:off x="5092700" y="1544638"/>
            <a:ext cx="4262438" cy="1982787"/>
          </p:xfrm>
          <a:graphic>
            <a:graphicData uri="http://schemas.openxmlformats.org/presentationml/2006/ole">
              <p:oleObj spid="_x0000_s4098" name="Gráfico" r:id="rId5" imgW="3952951" imgH="1838249" progId="MSGraph.Chart.8">
                <p:embed followColorScheme="textAndBackground"/>
              </p:oleObj>
            </a:graphicData>
          </a:graphic>
        </p:graphicFrame>
      </p:grpSp>
      <p:grpSp>
        <p:nvGrpSpPr>
          <p:cNvPr id="4103" name="56 Grupo"/>
          <p:cNvGrpSpPr>
            <a:grpSpLocks/>
          </p:cNvGrpSpPr>
          <p:nvPr/>
        </p:nvGrpSpPr>
        <p:grpSpPr bwMode="auto">
          <a:xfrm>
            <a:off x="5067300" y="3733800"/>
            <a:ext cx="4310063" cy="2613025"/>
            <a:chOff x="5067213" y="3734239"/>
            <a:chExt cx="4310320" cy="2613038"/>
          </a:xfrm>
        </p:grpSpPr>
        <p:sp>
          <p:nvSpPr>
            <p:cNvPr id="4110" name="Text Box 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084933" y="3734239"/>
              <a:ext cx="4292600" cy="2286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eaLnBrk="0" hangingPunct="0">
                <a:lnSpc>
                  <a:spcPct val="115000"/>
                </a:lnSpc>
              </a:pPr>
              <a:r>
                <a:rPr lang="es-EC" sz="800" u="none">
                  <a:solidFill>
                    <a:schemeClr val="bg1"/>
                  </a:solidFill>
                  <a:latin typeface="Trebuchet MS" pitchFamily="34" charset="0"/>
                </a:rPr>
                <a:t>Global Presence 2009</a:t>
              </a:r>
            </a:p>
          </p:txBody>
        </p:sp>
        <p:grpSp>
          <p:nvGrpSpPr>
            <p:cNvPr id="4111" name="Group 103"/>
            <p:cNvGrpSpPr>
              <a:grpSpLocks/>
            </p:cNvGrpSpPr>
            <p:nvPr/>
          </p:nvGrpSpPr>
          <p:grpSpPr bwMode="auto">
            <a:xfrm>
              <a:off x="5067213" y="4040640"/>
              <a:ext cx="4303713" cy="2306637"/>
              <a:chOff x="404" y="2515"/>
              <a:chExt cx="2711" cy="1453"/>
            </a:xfrm>
          </p:grpSpPr>
          <p:sp>
            <p:nvSpPr>
              <p:cNvPr id="4112" name="Oval 49"/>
              <p:cNvSpPr>
                <a:spLocks noChangeArrowheads="1"/>
              </p:cNvSpPr>
              <p:nvPr/>
            </p:nvSpPr>
            <p:spPr bwMode="auto">
              <a:xfrm flipV="1">
                <a:off x="1027" y="3431"/>
                <a:ext cx="60" cy="74"/>
              </a:xfrm>
              <a:prstGeom prst="ellipse">
                <a:avLst/>
              </a:prstGeom>
              <a:solidFill>
                <a:srgbClr val="99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113" name="Oval 50"/>
              <p:cNvSpPr>
                <a:spLocks noChangeArrowheads="1"/>
              </p:cNvSpPr>
              <p:nvPr/>
            </p:nvSpPr>
            <p:spPr bwMode="auto">
              <a:xfrm flipV="1">
                <a:off x="1631" y="2931"/>
                <a:ext cx="42" cy="50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114" name="Oval 52"/>
              <p:cNvSpPr>
                <a:spLocks noChangeArrowheads="1"/>
              </p:cNvSpPr>
              <p:nvPr/>
            </p:nvSpPr>
            <p:spPr bwMode="auto">
              <a:xfrm flipV="1">
                <a:off x="1776" y="2797"/>
                <a:ext cx="42" cy="50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115" name="Group 64"/>
              <p:cNvGrpSpPr>
                <a:grpSpLocks/>
              </p:cNvGrpSpPr>
              <p:nvPr/>
            </p:nvGrpSpPr>
            <p:grpSpPr bwMode="auto">
              <a:xfrm>
                <a:off x="404" y="2515"/>
                <a:ext cx="2711" cy="1453"/>
                <a:chOff x="404" y="2515"/>
                <a:chExt cx="2711" cy="1453"/>
              </a:xfrm>
            </p:grpSpPr>
            <p:grpSp>
              <p:nvGrpSpPr>
                <p:cNvPr id="4119" name="Group 23"/>
                <p:cNvGrpSpPr>
                  <a:grpSpLocks/>
                </p:cNvGrpSpPr>
                <p:nvPr/>
              </p:nvGrpSpPr>
              <p:grpSpPr bwMode="auto">
                <a:xfrm>
                  <a:off x="404" y="2515"/>
                  <a:ext cx="2711" cy="1453"/>
                  <a:chOff x="3174" y="776"/>
                  <a:chExt cx="2823" cy="1480"/>
                </a:xfrm>
              </p:grpSpPr>
              <p:pic>
                <p:nvPicPr>
                  <p:cNvPr id="4130" name="Picture 4" descr="http://images2.wikia.nocookie.net/inciclopedia/images/b/b4/Mapamundi.png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174" y="776"/>
                    <a:ext cx="2823" cy="14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9 Estrella de 5 puntas"/>
                  <p:cNvSpPr/>
                  <p:nvPr/>
                </p:nvSpPr>
                <p:spPr bwMode="auto">
                  <a:xfrm>
                    <a:off x="3624" y="1218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1" name="10 Estrella de 5 puntas"/>
                  <p:cNvSpPr/>
                  <p:nvPr/>
                </p:nvSpPr>
                <p:spPr bwMode="auto">
                  <a:xfrm>
                    <a:off x="3624" y="1392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2" name="11 Estrella de 5 puntas"/>
                  <p:cNvSpPr/>
                  <p:nvPr/>
                </p:nvSpPr>
                <p:spPr bwMode="auto">
                  <a:xfrm>
                    <a:off x="3882" y="1923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3" name="12 Estrella de 5 puntas"/>
                  <p:cNvSpPr/>
                  <p:nvPr/>
                </p:nvSpPr>
                <p:spPr bwMode="auto">
                  <a:xfrm>
                    <a:off x="3894" y="1539"/>
                    <a:ext cx="49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4" name="13 Estrella de 5 puntas"/>
                  <p:cNvSpPr/>
                  <p:nvPr/>
                </p:nvSpPr>
                <p:spPr bwMode="auto">
                  <a:xfrm>
                    <a:off x="3696" y="1050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5" name="14 Estrella de 5 puntas"/>
                  <p:cNvSpPr/>
                  <p:nvPr/>
                </p:nvSpPr>
                <p:spPr bwMode="auto">
                  <a:xfrm>
                    <a:off x="3969" y="1710"/>
                    <a:ext cx="50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16 Estrella de 5 puntas"/>
                  <p:cNvSpPr/>
                  <p:nvPr/>
                </p:nvSpPr>
                <p:spPr bwMode="auto">
                  <a:xfrm>
                    <a:off x="4425" y="1185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8" name="17 Estrella de 5 puntas"/>
                  <p:cNvSpPr/>
                  <p:nvPr/>
                </p:nvSpPr>
                <p:spPr bwMode="auto">
                  <a:xfrm>
                    <a:off x="4452" y="1041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19" name="18 Estrella de 5 puntas"/>
                  <p:cNvSpPr/>
                  <p:nvPr/>
                </p:nvSpPr>
                <p:spPr bwMode="auto">
                  <a:xfrm>
                    <a:off x="5279" y="1629"/>
                    <a:ext cx="48" cy="42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20" name="19 Estrella de 5 puntas"/>
                  <p:cNvSpPr/>
                  <p:nvPr/>
                </p:nvSpPr>
                <p:spPr bwMode="auto">
                  <a:xfrm>
                    <a:off x="5504" y="1899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21" name="20 Estrella de 5 puntas"/>
                  <p:cNvSpPr/>
                  <p:nvPr/>
                </p:nvSpPr>
                <p:spPr bwMode="auto">
                  <a:xfrm>
                    <a:off x="3979" y="1862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22" name="21 Estrella de 5 puntas"/>
                  <p:cNvSpPr/>
                  <p:nvPr/>
                </p:nvSpPr>
                <p:spPr bwMode="auto">
                  <a:xfrm>
                    <a:off x="4551" y="1167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23" name="22 Estrella de 5 puntas"/>
                  <p:cNvSpPr/>
                  <p:nvPr/>
                </p:nvSpPr>
                <p:spPr bwMode="auto">
                  <a:xfrm>
                    <a:off x="4665" y="1128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24" name="23 Estrella de 5 puntas"/>
                  <p:cNvSpPr/>
                  <p:nvPr/>
                </p:nvSpPr>
                <p:spPr bwMode="auto">
                  <a:xfrm>
                    <a:off x="4473" y="1128"/>
                    <a:ext cx="50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25" name="24 Estrella de 5 puntas"/>
                  <p:cNvSpPr/>
                  <p:nvPr/>
                </p:nvSpPr>
                <p:spPr bwMode="auto">
                  <a:xfrm>
                    <a:off x="4566" y="1083"/>
                    <a:ext cx="48" cy="42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31" name="30 Estrella de 5 puntas"/>
                  <p:cNvSpPr/>
                  <p:nvPr/>
                </p:nvSpPr>
                <p:spPr bwMode="auto">
                  <a:xfrm>
                    <a:off x="3835" y="1590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32" name="31 Estrella de 5 puntas"/>
                  <p:cNvSpPr/>
                  <p:nvPr/>
                </p:nvSpPr>
                <p:spPr bwMode="auto">
                  <a:xfrm>
                    <a:off x="3811" y="1510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33" name="32 Estrella de 5 puntas"/>
                  <p:cNvSpPr/>
                  <p:nvPr/>
                </p:nvSpPr>
                <p:spPr bwMode="auto">
                  <a:xfrm>
                    <a:off x="3825" y="1392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34" name="33 Estrella de 5 puntas"/>
                  <p:cNvSpPr/>
                  <p:nvPr/>
                </p:nvSpPr>
                <p:spPr bwMode="auto">
                  <a:xfrm>
                    <a:off x="4602" y="1139"/>
                    <a:ext cx="48" cy="41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2" name="34 Estrella de 5 puntas"/>
                  <p:cNvSpPr/>
                  <p:nvPr/>
                </p:nvSpPr>
                <p:spPr bwMode="auto">
                  <a:xfrm>
                    <a:off x="5153" y="990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36" name="35 Estrella de 5 puntas"/>
                  <p:cNvSpPr/>
                  <p:nvPr/>
                </p:nvSpPr>
                <p:spPr bwMode="auto">
                  <a:xfrm>
                    <a:off x="4650" y="1065"/>
                    <a:ext cx="49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  <p:sp>
                <p:nvSpPr>
                  <p:cNvPr id="37" name="36 Estrella de 5 puntas"/>
                  <p:cNvSpPr/>
                  <p:nvPr/>
                </p:nvSpPr>
                <p:spPr bwMode="auto">
                  <a:xfrm>
                    <a:off x="4554" y="1002"/>
                    <a:ext cx="48" cy="39"/>
                  </a:xfrm>
                  <a:prstGeom prst="star5">
                    <a:avLst/>
                  </a:prstGeom>
                  <a:solidFill>
                    <a:schemeClr val="tx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s-ES" dirty="0">
                      <a:latin typeface="Arial" charset="0"/>
                      <a:ea typeface="LF_Kai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4120" name="Group 63"/>
                <p:cNvGrpSpPr>
                  <a:grpSpLocks/>
                </p:cNvGrpSpPr>
                <p:nvPr/>
              </p:nvGrpSpPr>
              <p:grpSpPr bwMode="auto">
                <a:xfrm>
                  <a:off x="1202" y="3792"/>
                  <a:ext cx="1308" cy="118"/>
                  <a:chOff x="620" y="3882"/>
                  <a:chExt cx="1308" cy="118"/>
                </a:xfrm>
              </p:grpSpPr>
              <p:grpSp>
                <p:nvGrpSpPr>
                  <p:cNvPr id="412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126" y="3884"/>
                    <a:ext cx="535" cy="116"/>
                    <a:chOff x="1516" y="3896"/>
                    <a:chExt cx="535" cy="116"/>
                  </a:xfrm>
                </p:grpSpPr>
                <p:sp>
                  <p:nvSpPr>
                    <p:cNvPr id="4128" name="Oval 5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516" y="3923"/>
                      <a:ext cx="42" cy="50"/>
                    </a:xfrm>
                    <a:prstGeom prst="ellipse">
                      <a:avLst/>
                    </a:prstGeom>
                    <a:solidFill>
                      <a:srgbClr val="FFFF99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algn="ctr"/>
                      <a:endParaRPr lang="en-US"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4129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8" y="3896"/>
                      <a:ext cx="523" cy="116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600" b="0" u="none">
                          <a:latin typeface="Trebuchet MS" pitchFamily="34" charset="0"/>
                        </a:rPr>
                        <a:t>Commercial Office</a:t>
                      </a:r>
                    </a:p>
                  </p:txBody>
                </p:sp>
              </p:grpSp>
              <p:grpSp>
                <p:nvGrpSpPr>
                  <p:cNvPr id="412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20" y="3882"/>
                    <a:ext cx="517" cy="116"/>
                    <a:chOff x="1516" y="3896"/>
                    <a:chExt cx="517" cy="116"/>
                  </a:xfrm>
                </p:grpSpPr>
                <p:sp>
                  <p:nvSpPr>
                    <p:cNvPr id="4126" name="Oval 5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516" y="3923"/>
                      <a:ext cx="42" cy="50"/>
                    </a:xfrm>
                    <a:prstGeom prst="ellipse">
                      <a:avLst/>
                    </a:prstGeom>
                    <a:solidFill>
                      <a:srgbClr val="99CC00"/>
                    </a:solidFill>
                    <a:ln w="9525" algn="ctr">
                      <a:noFill/>
                      <a:round/>
                      <a:headEnd/>
                      <a:tailEnd/>
                    </a:ln>
                  </p:spPr>
                  <p:txBody>
                    <a:bodyPr rot="10800000" wrap="none" anchor="ctr"/>
                    <a:lstStyle/>
                    <a:p>
                      <a:pPr algn="ctr"/>
                      <a:endParaRPr lang="en-US"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4127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5" y="3896"/>
                      <a:ext cx="478" cy="116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600" b="0" u="none">
                          <a:latin typeface="Trebuchet MS" pitchFamily="34" charset="0"/>
                        </a:rPr>
                        <a:t>HQ &amp; Operations</a:t>
                      </a:r>
                    </a:p>
                  </p:txBody>
                </p:sp>
              </p:grpSp>
              <p:grpSp>
                <p:nvGrpSpPr>
                  <p:cNvPr id="412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638" y="3884"/>
                    <a:ext cx="290" cy="116"/>
                    <a:chOff x="1638" y="3884"/>
                    <a:chExt cx="290" cy="116"/>
                  </a:xfrm>
                </p:grpSpPr>
                <p:sp>
                  <p:nvSpPr>
                    <p:cNvPr id="35" name="34 Estrella de 5 puntas"/>
                    <p:cNvSpPr/>
                    <p:nvPr/>
                  </p:nvSpPr>
                  <p:spPr bwMode="auto">
                    <a:xfrm>
                      <a:off x="1638" y="3903"/>
                      <a:ext cx="66" cy="63"/>
                    </a:xfrm>
                    <a:prstGeom prst="star5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s-ES" dirty="0">
                        <a:latin typeface="Arial" charset="0"/>
                        <a:ea typeface="LF_Kai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4125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0" y="3884"/>
                      <a:ext cx="278" cy="116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sz="600" b="0" u="none">
                          <a:latin typeface="Trebuchet MS" pitchFamily="34" charset="0"/>
                        </a:rPr>
                        <a:t>Exports</a:t>
                      </a:r>
                    </a:p>
                  </p:txBody>
                </p:sp>
              </p:grpSp>
            </p:grpSp>
          </p:grpSp>
          <p:sp>
            <p:nvSpPr>
              <p:cNvPr id="4116" name="Oval 100"/>
              <p:cNvSpPr>
                <a:spLocks noChangeArrowheads="1"/>
              </p:cNvSpPr>
              <p:nvPr/>
            </p:nvSpPr>
            <p:spPr bwMode="auto">
              <a:xfrm>
                <a:off x="1026" y="3425"/>
                <a:ext cx="56" cy="56"/>
              </a:xfrm>
              <a:prstGeom prst="ellipse">
                <a:avLst/>
              </a:prstGeom>
              <a:solidFill>
                <a:srgbClr val="99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117" name="Oval 101"/>
              <p:cNvSpPr>
                <a:spLocks noChangeArrowheads="1"/>
              </p:cNvSpPr>
              <p:nvPr/>
            </p:nvSpPr>
            <p:spPr bwMode="auto">
              <a:xfrm>
                <a:off x="1762" y="2769"/>
                <a:ext cx="56" cy="56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118" name="Oval 102"/>
              <p:cNvSpPr>
                <a:spLocks noChangeArrowheads="1"/>
              </p:cNvSpPr>
              <p:nvPr/>
            </p:nvSpPr>
            <p:spPr bwMode="auto">
              <a:xfrm>
                <a:off x="1628" y="2917"/>
                <a:ext cx="56" cy="56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4104" name="Rectangle 48"/>
          <p:cNvSpPr>
            <a:spLocks noChangeArrowheads="1"/>
          </p:cNvSpPr>
          <p:nvPr/>
        </p:nvSpPr>
        <p:spPr bwMode="gray">
          <a:xfrm>
            <a:off x="665163" y="1263650"/>
            <a:ext cx="4257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32815" rIns="32815" bIns="32815"/>
          <a:lstStyle/>
          <a:p>
            <a:pPr marL="187325" lvl="1" indent="-185738" eaLnBrk="0" hangingPunct="0">
              <a:lnSpc>
                <a:spcPct val="110000"/>
              </a:lnSpc>
              <a:spcBef>
                <a:spcPct val="70000"/>
              </a:spcBef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1600" b="0" u="none">
                <a:latin typeface="Trebuchet MS" pitchFamily="34" charset="0"/>
              </a:rPr>
              <a:t>Productos frescos vendidos bajo las marcas:</a:t>
            </a:r>
          </a:p>
        </p:txBody>
      </p:sp>
      <p:grpSp>
        <p:nvGrpSpPr>
          <p:cNvPr id="4105" name="54 Grupo"/>
          <p:cNvGrpSpPr>
            <a:grpSpLocks/>
          </p:cNvGrpSpPr>
          <p:nvPr/>
        </p:nvGrpSpPr>
        <p:grpSpPr bwMode="auto">
          <a:xfrm>
            <a:off x="1227138" y="2149475"/>
            <a:ext cx="2978150" cy="2043113"/>
            <a:chOff x="1227145" y="2148998"/>
            <a:chExt cx="2977739" cy="2043175"/>
          </a:xfrm>
        </p:grpSpPr>
        <p:pic>
          <p:nvPicPr>
            <p:cNvPr id="4107" name="Picture 26" descr="U:\2008\Cajas y Etiquetas\Amazonas Fresh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63818" y="3137513"/>
              <a:ext cx="1541066" cy="58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27" descr="U:\2007\Cajas y etiquetas\Andes Fresh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7478" y="2148998"/>
              <a:ext cx="2246947" cy="46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27145" y="3305069"/>
              <a:ext cx="1002600" cy="88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6" name="Rectangle 48"/>
          <p:cNvSpPr>
            <a:spLocks noChangeArrowheads="1"/>
          </p:cNvSpPr>
          <p:nvPr/>
        </p:nvSpPr>
        <p:spPr bwMode="gray">
          <a:xfrm>
            <a:off x="620713" y="4581525"/>
            <a:ext cx="4257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32815" rIns="32815" bIns="32815"/>
          <a:lstStyle/>
          <a:p>
            <a:pPr marL="187325" lvl="1" indent="-185738" eaLnBrk="0" hangingPunct="0">
              <a:lnSpc>
                <a:spcPct val="110000"/>
              </a:lnSpc>
              <a:spcBef>
                <a:spcPct val="70000"/>
              </a:spcBef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1600" b="0" u="none">
                <a:latin typeface="Trebuchet MS" pitchFamily="34" charset="0"/>
              </a:rPr>
              <a:t>La empresa produce “Marca Privada” para cadenas de supermercados.</a:t>
            </a:r>
          </a:p>
          <a:p>
            <a:pPr marL="187325" lvl="1" indent="-185738" eaLnBrk="0" hangingPunct="0">
              <a:lnSpc>
                <a:spcPct val="110000"/>
              </a:lnSpc>
              <a:spcBef>
                <a:spcPct val="70000"/>
              </a:spcBef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1600" b="0" u="none">
                <a:latin typeface="Trebuchet MS" pitchFamily="34" charset="0"/>
              </a:rPr>
              <a:t>La empresa exportó a 33 países en el 2010 y a 32 en el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30225" y="6438900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800">
              <a:solidFill>
                <a:srgbClr val="307907"/>
              </a:solidFill>
            </a:endParaRPr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7643813" y="6604000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E722F6A-B581-4152-A148-EEBE7EF9B9F1}" type="slidenum">
              <a:rPr lang="en-US" sz="800">
                <a:solidFill>
                  <a:schemeClr val="bg1"/>
                </a:solidFill>
              </a:rPr>
              <a:pPr algn="r"/>
              <a:t>15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Productos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Frescos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915988" y="2439988"/>
            <a:ext cx="8013700" cy="1608137"/>
            <a:chOff x="738623" y="856342"/>
            <a:chExt cx="8014167" cy="1606904"/>
          </a:xfrm>
        </p:grpSpPr>
        <p:pic>
          <p:nvPicPr>
            <p:cNvPr id="17415" name="Picture 2" descr="IMG_13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8750" y="878287"/>
              <a:ext cx="1501308" cy="158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2" descr="P11410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6135" y="857696"/>
              <a:ext cx="1573516" cy="157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2" descr="IMG_670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623" y="870857"/>
              <a:ext cx="1576793" cy="1576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2" descr="IMG_69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5941" y="870857"/>
              <a:ext cx="1588294" cy="1588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2" descr="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29038" y="856342"/>
              <a:ext cx="1523752" cy="1595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9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FA591-2F9F-46F5-9032-41C842188C10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15</a:t>
            </a:fld>
            <a:endParaRPr lang="es-ES" smtClean="0">
              <a:latin typeface="Arial" pitchFamily="34" charset="0"/>
              <a:cs typeface="LF_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40 Grupo"/>
          <p:cNvGrpSpPr>
            <a:grpSpLocks/>
          </p:cNvGrpSpPr>
          <p:nvPr/>
        </p:nvGrpSpPr>
        <p:grpSpPr bwMode="auto">
          <a:xfrm>
            <a:off x="4773613" y="3533775"/>
            <a:ext cx="3527425" cy="3043238"/>
            <a:chOff x="334075" y="4012874"/>
            <a:chExt cx="2395477" cy="2121795"/>
          </a:xfrm>
        </p:grpSpPr>
        <p:pic>
          <p:nvPicPr>
            <p:cNvPr id="57" name="Picture 9" descr="0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4075" y="4012874"/>
              <a:ext cx="1235417" cy="12756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9" name="Picture 12" descr="0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04906" y="4848860"/>
              <a:ext cx="1424646" cy="12858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530225" y="6438900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800">
              <a:solidFill>
                <a:srgbClr val="307907"/>
              </a:solidFill>
            </a:endParaRPr>
          </a:p>
        </p:txBody>
      </p:sp>
      <p:sp>
        <p:nvSpPr>
          <p:cNvPr id="18436" name="Slide Number Placeholder 5"/>
          <p:cNvSpPr txBox="1">
            <a:spLocks noGrp="1"/>
          </p:cNvSpPr>
          <p:nvPr/>
        </p:nvSpPr>
        <p:spPr bwMode="auto">
          <a:xfrm>
            <a:off x="7643813" y="6604000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714AD46-04CE-434A-BA2E-024E0CE5CF15}" type="slidenum">
              <a:rPr lang="en-US" sz="800">
                <a:solidFill>
                  <a:schemeClr val="bg1"/>
                </a:solidFill>
              </a:rPr>
              <a:pPr algn="r"/>
              <a:t>16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Espárragos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Frescos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703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050ECC-59B4-4A7F-96B9-7C04AD01EEE0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16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grpSp>
        <p:nvGrpSpPr>
          <p:cNvPr id="18439" name="39 Grupo"/>
          <p:cNvGrpSpPr>
            <a:grpSpLocks/>
          </p:cNvGrpSpPr>
          <p:nvPr/>
        </p:nvGrpSpPr>
        <p:grpSpPr bwMode="auto">
          <a:xfrm>
            <a:off x="1228725" y="1020763"/>
            <a:ext cx="3235325" cy="2760662"/>
            <a:chOff x="1746911" y="665254"/>
            <a:chExt cx="2424874" cy="1804988"/>
          </a:xfrm>
        </p:grpSpPr>
        <p:pic>
          <p:nvPicPr>
            <p:cNvPr id="26" name="Picture 20" descr="fotos 006-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746911" y="665254"/>
              <a:ext cx="1271665" cy="13013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16" descr="3102-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03044" y="1167835"/>
              <a:ext cx="1268741" cy="13024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8440" name="41 Grupo"/>
          <p:cNvGrpSpPr>
            <a:grpSpLocks/>
          </p:cNvGrpSpPr>
          <p:nvPr/>
        </p:nvGrpSpPr>
        <p:grpSpPr bwMode="auto">
          <a:xfrm>
            <a:off x="6215063" y="1055688"/>
            <a:ext cx="3406775" cy="2757487"/>
            <a:chOff x="474693" y="2461919"/>
            <a:chExt cx="2801305" cy="2035021"/>
          </a:xfrm>
        </p:grpSpPr>
        <p:pic>
          <p:nvPicPr>
            <p:cNvPr id="49" name="Picture 2" descr="3201-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4693" y="2461919"/>
              <a:ext cx="1498779" cy="12556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2" name="Picture 4" descr="3201-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789559" y="3239845"/>
              <a:ext cx="1486439" cy="12570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99630-862C-406E-AA9B-D14EC10A691E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17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pic>
        <p:nvPicPr>
          <p:cNvPr id="302085" name="Picture 5" descr="T:\2009-2010\Fotos\IMG_0009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9869" y="756173"/>
            <a:ext cx="4118455" cy="387782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Mangos Frescos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1503" y="4732128"/>
            <a:ext cx="4275698" cy="102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T:\2009-2010\Materiales\Amazonas telescopic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886" y="3646128"/>
            <a:ext cx="1753757" cy="228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5154" name="Picture 2" descr="T:\2009-2010\Fotos\12 0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7325584" y="2073327"/>
            <a:ext cx="2048018" cy="273069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7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90366" y="4265925"/>
            <a:ext cx="3904352" cy="229865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113588" y="6469063"/>
            <a:ext cx="2311400" cy="142875"/>
          </a:xfrm>
        </p:spPr>
        <p:txBody>
          <a:bodyPr/>
          <a:lstStyle/>
          <a:p>
            <a:pPr>
              <a:defRPr/>
            </a:pPr>
            <a:fld id="{6AD3CF1D-CE4F-4809-86A9-55E610DCCE18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18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pic>
        <p:nvPicPr>
          <p:cNvPr id="3" name="Picture 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694" y="1115878"/>
            <a:ext cx="5229688" cy="2826959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770" y="3940121"/>
            <a:ext cx="3943610" cy="219223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Paltas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Frescas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7047F-FADD-4AC3-ACD5-CDC598F75DC6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19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Uvas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Frescas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79" y="1294012"/>
            <a:ext cx="4572000" cy="4439867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4131" name="Picture 3" descr="W:\2009\Materiales\Andes Fresh Europ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4743" y="1844099"/>
            <a:ext cx="4158480" cy="159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4132" name="Picture 4" descr="W:\2009\Materiales\Camposol Europ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4088" y="3832939"/>
            <a:ext cx="4121624" cy="161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E3F4A-F900-4571-836D-BAA67D6952D0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2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Camposol, una empresa lider en el sector agro-industial en el Perú, compitiendo en los mercados internacionales. 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92238"/>
            <a:ext cx="4883150" cy="4838700"/>
          </a:xfrm>
        </p:spPr>
        <p:txBody>
          <a:bodyPr/>
          <a:lstStyle/>
          <a:p>
            <a:pPr lvl="1">
              <a:spcBef>
                <a:spcPct val="30000"/>
              </a:spcBef>
              <a:defRPr/>
            </a:pPr>
            <a:r>
              <a:rPr lang="en-US" sz="2000" kern="1200" dirty="0" err="1" smtClean="0">
                <a:cs typeface="+mn-cs"/>
              </a:rPr>
              <a:t>Empresa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fundada</a:t>
            </a:r>
            <a:r>
              <a:rPr lang="en-US" sz="2000" kern="1200" dirty="0" smtClean="0">
                <a:cs typeface="+mn-cs"/>
              </a:rPr>
              <a:t> en el 1997 y </a:t>
            </a:r>
            <a:r>
              <a:rPr lang="en-US" sz="2000" kern="1200" dirty="0" err="1" smtClean="0">
                <a:cs typeface="+mn-cs"/>
              </a:rPr>
              <a:t>completamente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integrada</a:t>
            </a:r>
            <a:endParaRPr lang="en-US" sz="2000" kern="1200" dirty="0" smtClean="0">
              <a:cs typeface="+mn-cs"/>
            </a:endParaRPr>
          </a:p>
          <a:p>
            <a:pPr lvl="1">
              <a:spcBef>
                <a:spcPct val="30000"/>
              </a:spcBef>
              <a:defRPr/>
            </a:pPr>
            <a:r>
              <a:rPr lang="en-US" sz="2000" kern="1200" dirty="0" err="1" smtClean="0">
                <a:cs typeface="+mn-cs"/>
              </a:rPr>
              <a:t>Importante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productor</a:t>
            </a:r>
            <a:r>
              <a:rPr lang="en-US" sz="2000" kern="1200" dirty="0" smtClean="0">
                <a:cs typeface="+mn-cs"/>
              </a:rPr>
              <a:t> de </a:t>
            </a:r>
            <a:r>
              <a:rPr lang="en-US" sz="2000" kern="1200" dirty="0" err="1" smtClean="0">
                <a:cs typeface="+mn-cs"/>
              </a:rPr>
              <a:t>espárrago</a:t>
            </a:r>
            <a:r>
              <a:rPr lang="en-US" sz="2000" kern="1200" dirty="0" smtClean="0">
                <a:cs typeface="+mn-cs"/>
              </a:rPr>
              <a:t>, mango, </a:t>
            </a:r>
            <a:r>
              <a:rPr lang="en-US" sz="2000" kern="1200" dirty="0" err="1" smtClean="0">
                <a:cs typeface="+mn-cs"/>
              </a:rPr>
              <a:t>uva</a:t>
            </a:r>
            <a:r>
              <a:rPr lang="en-US" sz="2000" kern="1200" dirty="0" smtClean="0">
                <a:cs typeface="+mn-cs"/>
              </a:rPr>
              <a:t>, </a:t>
            </a:r>
            <a:r>
              <a:rPr lang="en-US" sz="2000" kern="1200" dirty="0" err="1" smtClean="0">
                <a:cs typeface="+mn-cs"/>
              </a:rPr>
              <a:t>palta</a:t>
            </a:r>
            <a:r>
              <a:rPr lang="en-US" sz="2000" kern="1200" dirty="0" smtClean="0">
                <a:cs typeface="+mn-cs"/>
              </a:rPr>
              <a:t>, pimiento y </a:t>
            </a:r>
            <a:r>
              <a:rPr lang="en-US" sz="2000" kern="1200" dirty="0" err="1" smtClean="0">
                <a:cs typeface="+mn-cs"/>
              </a:rPr>
              <a:t>mandarina</a:t>
            </a:r>
            <a:r>
              <a:rPr lang="en-US" sz="2000" kern="1200" dirty="0" smtClean="0">
                <a:cs typeface="+mn-cs"/>
              </a:rPr>
              <a:t>.</a:t>
            </a:r>
            <a:endParaRPr lang="en-US" sz="2000" dirty="0" smtClean="0"/>
          </a:p>
          <a:p>
            <a:pPr lvl="1">
              <a:spcBef>
                <a:spcPct val="30000"/>
              </a:spcBef>
              <a:defRPr/>
            </a:pPr>
            <a:r>
              <a:rPr lang="en-US" sz="2000" kern="1200" dirty="0" err="1" smtClean="0">
                <a:cs typeface="+mn-cs"/>
              </a:rPr>
              <a:t>Ventajas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climáticas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para</a:t>
            </a:r>
            <a:r>
              <a:rPr lang="en-US" sz="2000" kern="1200" dirty="0" smtClean="0">
                <a:cs typeface="+mn-cs"/>
              </a:rPr>
              <a:t> la agro-</a:t>
            </a:r>
            <a:r>
              <a:rPr lang="en-US" sz="2000" kern="1200" dirty="0" err="1" smtClean="0">
                <a:cs typeface="+mn-cs"/>
              </a:rPr>
              <a:t>industria</a:t>
            </a:r>
            <a:r>
              <a:rPr lang="en-US" sz="2000" kern="1200" dirty="0" smtClean="0">
                <a:cs typeface="+mn-cs"/>
              </a:rPr>
              <a:t>.</a:t>
            </a:r>
          </a:p>
          <a:p>
            <a:pPr lvl="1">
              <a:spcBef>
                <a:spcPct val="30000"/>
              </a:spcBef>
              <a:defRPr/>
            </a:pPr>
            <a:r>
              <a:rPr lang="en-US" sz="2000" kern="1200" dirty="0" err="1" smtClean="0">
                <a:cs typeface="+mn-cs"/>
              </a:rPr>
              <a:t>Tres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pilares</a:t>
            </a:r>
            <a:r>
              <a:rPr lang="en-US" sz="2000" kern="1200" dirty="0" smtClean="0">
                <a:cs typeface="+mn-cs"/>
              </a:rPr>
              <a:t> de la </a:t>
            </a:r>
            <a:r>
              <a:rPr lang="en-US" sz="2000" kern="1200" dirty="0" err="1" smtClean="0">
                <a:cs typeface="+mn-cs"/>
              </a:rPr>
              <a:t>empresa</a:t>
            </a:r>
            <a:r>
              <a:rPr lang="en-US" sz="2000" kern="1200" dirty="0" smtClean="0">
                <a:cs typeface="+mn-cs"/>
              </a:rPr>
              <a:t>:</a:t>
            </a:r>
          </a:p>
          <a:p>
            <a:pPr lvl="2">
              <a:spcBef>
                <a:spcPct val="30000"/>
              </a:spcBef>
              <a:defRPr/>
            </a:pPr>
            <a:r>
              <a:rPr lang="en-US" sz="2000" kern="1200" dirty="0" err="1" smtClean="0">
                <a:cs typeface="+mn-cs"/>
              </a:rPr>
              <a:t>Crecimiento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sostenible</a:t>
            </a:r>
            <a:endParaRPr lang="en-US" sz="2000" kern="1200" dirty="0" smtClean="0">
              <a:cs typeface="+mn-cs"/>
            </a:endParaRPr>
          </a:p>
          <a:p>
            <a:pPr lvl="2">
              <a:spcBef>
                <a:spcPct val="30000"/>
              </a:spcBef>
              <a:defRPr/>
            </a:pPr>
            <a:r>
              <a:rPr lang="en-US" sz="2000" kern="1200" dirty="0" err="1" smtClean="0">
                <a:cs typeface="+mn-cs"/>
              </a:rPr>
              <a:t>Inversión</a:t>
            </a:r>
            <a:r>
              <a:rPr lang="en-US" sz="2000" kern="1200" dirty="0" smtClean="0">
                <a:cs typeface="+mn-cs"/>
              </a:rPr>
              <a:t> </a:t>
            </a:r>
            <a:r>
              <a:rPr lang="en-US" sz="2000" kern="1200" dirty="0" err="1" smtClean="0">
                <a:cs typeface="+mn-cs"/>
              </a:rPr>
              <a:t>continuada</a:t>
            </a:r>
            <a:endParaRPr lang="en-US" sz="2000" kern="1200" dirty="0" smtClean="0">
              <a:cs typeface="+mn-cs"/>
            </a:endParaRPr>
          </a:p>
          <a:p>
            <a:pPr lvl="2">
              <a:spcBef>
                <a:spcPct val="30000"/>
              </a:spcBef>
              <a:defRPr/>
            </a:pPr>
            <a:r>
              <a:rPr lang="en-US" sz="2000" kern="1200" dirty="0" err="1" smtClean="0">
                <a:cs typeface="+mn-cs"/>
              </a:rPr>
              <a:t>Creación</a:t>
            </a:r>
            <a:r>
              <a:rPr lang="en-US" sz="2000" kern="1200" dirty="0" smtClean="0">
                <a:cs typeface="+mn-cs"/>
              </a:rPr>
              <a:t> de </a:t>
            </a:r>
            <a:r>
              <a:rPr lang="en-US" sz="2000" kern="1200" dirty="0" err="1" smtClean="0">
                <a:cs typeface="+mn-cs"/>
              </a:rPr>
              <a:t>empleo</a:t>
            </a:r>
            <a:endParaRPr lang="en-US" dirty="0"/>
          </a:p>
        </p:txBody>
      </p:sp>
      <p:pic>
        <p:nvPicPr>
          <p:cNvPr id="8197" name="Picture 2" descr="PAISAJ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7475" y="1450975"/>
            <a:ext cx="4529138" cy="4529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7643813" y="6604000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EE24C1B-065F-4F96-81C0-1A1796301CAA}" type="slidenum">
              <a:rPr lang="en-US" sz="800">
                <a:solidFill>
                  <a:schemeClr val="bg1"/>
                </a:solidFill>
              </a:rPr>
              <a:pPr algn="r"/>
              <a:t>20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Productos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Conserva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9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0315F-160D-4127-8301-06A6A57065A9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20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1960563" y="2301875"/>
            <a:ext cx="5691187" cy="2265363"/>
            <a:chOff x="936436" y="690775"/>
            <a:chExt cx="5692012" cy="2265514"/>
          </a:xfrm>
        </p:grpSpPr>
        <p:pic>
          <p:nvPicPr>
            <p:cNvPr id="22534" name="Picture 2" descr="\\20.0.1.102\clau$\Mis imágenes\E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6436" y="752689"/>
              <a:ext cx="1569283" cy="1990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3" descr="\\20.0.1.102\clau$\Mis imágenes\EV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4682" y="789510"/>
              <a:ext cx="1587760" cy="202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4" descr="\\20.0.1.102\clau$\Mis imágenes\Mang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80915" y="793632"/>
              <a:ext cx="1247533" cy="203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5" descr="\\20.0.1.102\clau$\Mis imágenes\Pimiento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52012" y="690775"/>
              <a:ext cx="1525208" cy="226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8EC08-60AC-4476-9178-3DCFEA557BD4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21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Productos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Conserva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556" name="10 Grupo"/>
          <p:cNvGrpSpPr>
            <a:grpSpLocks/>
          </p:cNvGrpSpPr>
          <p:nvPr/>
        </p:nvGrpSpPr>
        <p:grpSpPr bwMode="auto">
          <a:xfrm>
            <a:off x="1406525" y="792163"/>
            <a:ext cx="7191375" cy="5554662"/>
            <a:chOff x="1405729" y="791567"/>
            <a:chExt cx="7192762" cy="5554641"/>
          </a:xfrm>
        </p:grpSpPr>
        <p:pic>
          <p:nvPicPr>
            <p:cNvPr id="304132" name="Picture 4" descr="P:\Fotos\fotos camposol\Imagen 08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05729" y="791567"/>
              <a:ext cx="2893326" cy="19585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4133" name="Picture 5" descr="P:\Fotos\fotos camposol\Imagen 089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86643" y="846164"/>
              <a:ext cx="2593073" cy="1910681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4134" name="Picture 6" descr="P:\Fotos\fotos camposol\Imagen 10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63807" y="4442346"/>
              <a:ext cx="2934684" cy="1901944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4136" name="Picture 8" descr="C:\Documents and Settings\clau\Escritorio\PP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85695" y="4299042"/>
              <a:ext cx="2978611" cy="2047166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4135" name="Picture 7" descr="P:\Fotos\fotos camposol\Imagen 103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838736" y="2729548"/>
              <a:ext cx="4421875" cy="1842449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7643813" y="6604000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4FE2D3-A9BE-4553-9C61-32F5C1CF1504}" type="slidenum">
              <a:rPr lang="en-US" sz="800">
                <a:solidFill>
                  <a:schemeClr val="bg1"/>
                </a:solidFill>
              </a:rPr>
              <a:pPr algn="r"/>
              <a:t>22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Productos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Congelados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941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56DE1-55DF-4D71-A65A-4AD059F301BC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22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grpSp>
        <p:nvGrpSpPr>
          <p:cNvPr id="2" name="25 Grupo"/>
          <p:cNvGrpSpPr>
            <a:grpSpLocks/>
          </p:cNvGrpSpPr>
          <p:nvPr/>
        </p:nvGrpSpPr>
        <p:grpSpPr bwMode="auto">
          <a:xfrm>
            <a:off x="852488" y="2940050"/>
            <a:ext cx="8566150" cy="1489075"/>
            <a:chOff x="836446" y="1218937"/>
            <a:chExt cx="8566101" cy="1488838"/>
          </a:xfrm>
        </p:grpSpPr>
        <p:pic>
          <p:nvPicPr>
            <p:cNvPr id="24582" name="Picture 78" descr="L:\fotos Camposol\fotos\DPP_005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4536357" y="1192682"/>
              <a:ext cx="1309197" cy="154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3" descr="G:\Imagenes\Pimiento Piquillo Enter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8061" y="1291334"/>
              <a:ext cx="1594668" cy="134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11" descr="DPP_00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6446" y="1281823"/>
              <a:ext cx="1710040" cy="137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2" descr="G:\Presentaciones\Fotos Brochure\esparrago verde entero congel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6143" y="1313316"/>
              <a:ext cx="1739705" cy="133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3" descr="G:\Presentaciones\Fotos Brochure\mango cong chunk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7738783" y="1044011"/>
              <a:ext cx="1488838" cy="1838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A86F6-C016-4AFF-9008-64BBC7F76739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23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Mangos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Congelados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3113" name="Picture 9" descr="Mango Star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844" y="1589290"/>
            <a:ext cx="4322738" cy="3122195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3114" name="Picture 10" descr="Bits and Piec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527" y="3965479"/>
            <a:ext cx="2888686" cy="1993619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303117" name="Picture 13" descr="H:\1. FOTOS\congelado\Fotos de Alex Bryce\mango cong chunk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271" y="941692"/>
            <a:ext cx="3936793" cy="2421439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5E020-5BE3-4BFA-8B33-D2E656856B45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24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pic>
        <p:nvPicPr>
          <p:cNvPr id="306180" name="Picture 4" descr="Avocado Slices"/>
          <p:cNvPicPr>
            <a:picLocks noChangeAspect="1" noChangeArrowheads="1"/>
          </p:cNvPicPr>
          <p:nvPr/>
        </p:nvPicPr>
        <p:blipFill>
          <a:blip r:embed="rId2" cstate="email"/>
          <a:srcRect t="-3646" b="-3038"/>
          <a:stretch>
            <a:fillRect/>
          </a:stretch>
        </p:blipFill>
        <p:spPr bwMode="auto">
          <a:xfrm>
            <a:off x="4819973" y="1119080"/>
            <a:ext cx="2986551" cy="357573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6275" y="315913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Palta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Congelada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200630" y="2131933"/>
            <a:ext cx="1241946" cy="274608"/>
          </a:xfrm>
          <a:prstGeom prst="rect">
            <a:avLst/>
          </a:prstGeom>
        </p:spPr>
        <p:txBody>
          <a:bodyPr/>
          <a:lstStyle/>
          <a:p>
            <a:pPr marL="266700" indent="-266700" algn="ctr" eaLnBrk="0" hangingPunct="0">
              <a:spcBef>
                <a:spcPts val="0"/>
              </a:spcBef>
              <a:buClr>
                <a:srgbClr val="30824F"/>
              </a:buClr>
              <a:buSzPct val="92000"/>
              <a:defRPr/>
            </a:pPr>
            <a:r>
              <a:rPr lang="en-US" sz="1600" u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Slices</a:t>
            </a:r>
          </a:p>
          <a:p>
            <a:pPr marL="266700" indent="-266700" algn="ctr" eaLnBrk="0" hangingPunct="0">
              <a:lnSpc>
                <a:spcPct val="150000"/>
              </a:lnSpc>
              <a:spcBef>
                <a:spcPct val="20000"/>
              </a:spcBef>
              <a:buClr>
                <a:srgbClr val="30824F"/>
              </a:buClr>
              <a:buSzPct val="92000"/>
              <a:defRPr/>
            </a:pPr>
            <a:endParaRPr lang="en-US" sz="1600" u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6630" name="17 Grupo"/>
          <p:cNvGrpSpPr>
            <a:grpSpLocks/>
          </p:cNvGrpSpPr>
          <p:nvPr/>
        </p:nvGrpSpPr>
        <p:grpSpPr bwMode="auto">
          <a:xfrm>
            <a:off x="2128838" y="3952875"/>
            <a:ext cx="3602037" cy="2662238"/>
            <a:chOff x="859810" y="3480181"/>
            <a:chExt cx="3603008" cy="2661682"/>
          </a:xfrm>
        </p:grpSpPr>
        <p:pic>
          <p:nvPicPr>
            <p:cNvPr id="306182" name="Picture 6" descr="Avocado Bits&amp;Pieces for Guacamol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06395" y="4476466"/>
              <a:ext cx="1956423" cy="1665397"/>
            </a:xfrm>
            <a:prstGeom prst="round2Diag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6183" name="Picture 7" descr="Avocado Dices B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9810" y="3480181"/>
              <a:ext cx="1746913" cy="1604525"/>
            </a:xfrm>
            <a:prstGeom prst="round2Diag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6178" name="Picture 2" descr="Avocado Halves"/>
          <p:cNvPicPr>
            <a:picLocks noChangeAspect="1" noChangeArrowheads="1"/>
          </p:cNvPicPr>
          <p:nvPr/>
        </p:nvPicPr>
        <p:blipFill>
          <a:blip r:embed="rId5" cstate="email"/>
          <a:srcRect l="-1628" r="-3799"/>
          <a:stretch>
            <a:fillRect/>
          </a:stretch>
        </p:blipFill>
        <p:spPr bwMode="auto">
          <a:xfrm>
            <a:off x="1078176" y="808220"/>
            <a:ext cx="3676264" cy="288037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OMPRIMIDO MG_6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2352675"/>
            <a:ext cx="4210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5100638" y="1376363"/>
            <a:ext cx="4614862" cy="660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en-US" b="0" u="none" dirty="0" err="1">
                <a:latin typeface="+mj-lt"/>
                <a:ea typeface="+mn-ea"/>
                <a:cs typeface="+mn-cs"/>
              </a:rPr>
              <a:t>Porque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estos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tratados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nos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permiten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acceder</a:t>
            </a:r>
            <a:r>
              <a:rPr lang="en-US" b="0" u="none" dirty="0">
                <a:latin typeface="+mj-lt"/>
                <a:ea typeface="+mn-ea"/>
                <a:cs typeface="+mn-cs"/>
              </a:rPr>
              <a:t> a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mercados</a:t>
            </a:r>
            <a:r>
              <a:rPr lang="en-US" b="0" u="none" dirty="0">
                <a:latin typeface="+mj-lt"/>
                <a:ea typeface="+mn-ea"/>
                <a:cs typeface="+mn-cs"/>
              </a:rPr>
              <a:t> a los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que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anteriormente</a:t>
            </a:r>
            <a:r>
              <a:rPr lang="en-US" b="0" u="none" dirty="0">
                <a:latin typeface="+mj-lt"/>
                <a:ea typeface="+mn-ea"/>
                <a:cs typeface="+mn-cs"/>
              </a:rPr>
              <a:t> era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difícil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llegar</a:t>
            </a:r>
            <a:r>
              <a:rPr lang="en-US" b="0" u="none" dirty="0">
                <a:latin typeface="+mj-lt"/>
                <a:ea typeface="+mn-ea"/>
                <a:cs typeface="+mn-cs"/>
              </a:rPr>
              <a:t> en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condiciones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competitivas</a:t>
            </a:r>
            <a:endParaRPr lang="en-US" b="0" u="none" dirty="0">
              <a:latin typeface="+mj-lt"/>
              <a:ea typeface="+mn-ea"/>
              <a:cs typeface="+mn-cs"/>
            </a:endParaRPr>
          </a:p>
          <a:p>
            <a:pPr marL="266700" indent="-266700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en-US" b="0" u="none" dirty="0" err="1">
                <a:latin typeface="+mj-lt"/>
                <a:ea typeface="+mn-ea"/>
                <a:cs typeface="+mn-cs"/>
              </a:rPr>
              <a:t>Esto</a:t>
            </a:r>
            <a:r>
              <a:rPr lang="en-US" b="0" u="none" dirty="0">
                <a:latin typeface="+mj-lt"/>
                <a:ea typeface="+mn-ea"/>
                <a:cs typeface="+mn-cs"/>
              </a:rPr>
              <a:t> genera un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Beneficio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Económico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para</a:t>
            </a:r>
            <a:r>
              <a:rPr lang="en-US" b="0" u="none" dirty="0">
                <a:latin typeface="+mj-lt"/>
                <a:ea typeface="+mn-ea"/>
                <a:cs typeface="+mn-cs"/>
              </a:rPr>
              <a:t> el País (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entorno</a:t>
            </a:r>
            <a:r>
              <a:rPr lang="en-US" b="0" u="none" dirty="0">
                <a:latin typeface="+mj-lt"/>
                <a:ea typeface="+mn-ea"/>
                <a:cs typeface="+mn-cs"/>
              </a:rPr>
              <a:t> de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desarrollo</a:t>
            </a:r>
            <a:r>
              <a:rPr lang="en-US" b="0" u="none" dirty="0">
                <a:latin typeface="+mj-lt"/>
                <a:ea typeface="+mn-ea"/>
                <a:cs typeface="+mn-cs"/>
              </a:rPr>
              <a:t>)</a:t>
            </a:r>
          </a:p>
          <a:p>
            <a:pPr marL="266700" indent="-266700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en-US" b="0" u="none" dirty="0" err="1">
                <a:latin typeface="+mj-lt"/>
                <a:ea typeface="+mn-ea"/>
                <a:cs typeface="+mn-cs"/>
              </a:rPr>
              <a:t>Porque</a:t>
            </a:r>
            <a:r>
              <a:rPr lang="en-US" b="0" u="none" dirty="0">
                <a:latin typeface="+mj-lt"/>
                <a:ea typeface="+mn-ea"/>
                <a:cs typeface="+mn-cs"/>
              </a:rPr>
              <a:t> la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empresa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exportadora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Peruana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debe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esforzarse</a:t>
            </a:r>
            <a:r>
              <a:rPr lang="en-US" b="0" u="none" dirty="0">
                <a:latin typeface="+mj-lt"/>
                <a:ea typeface="+mn-ea"/>
                <a:cs typeface="+mn-cs"/>
              </a:rPr>
              <a:t> en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todo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momento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para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estar</a:t>
            </a:r>
            <a:r>
              <a:rPr lang="en-US" b="0" u="none" dirty="0">
                <a:latin typeface="+mj-lt"/>
                <a:ea typeface="+mn-ea"/>
                <a:cs typeface="+mn-cs"/>
              </a:rPr>
              <a:t> al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nivel</a:t>
            </a:r>
            <a:r>
              <a:rPr lang="en-US" b="0" u="none" dirty="0">
                <a:latin typeface="+mj-lt"/>
                <a:ea typeface="+mn-ea"/>
                <a:cs typeface="+mn-cs"/>
              </a:rPr>
              <a:t> de los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estándares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internacionales</a:t>
            </a:r>
            <a:endParaRPr lang="en-US" b="0" u="none" dirty="0">
              <a:latin typeface="+mj-lt"/>
              <a:ea typeface="+mn-ea"/>
              <a:cs typeface="+mn-cs"/>
            </a:endParaRPr>
          </a:p>
          <a:p>
            <a:pPr marL="266700" indent="-266700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en-US" b="0" u="none" dirty="0" err="1">
                <a:latin typeface="+mj-lt"/>
                <a:ea typeface="+mn-ea"/>
                <a:cs typeface="+mn-cs"/>
              </a:rPr>
              <a:t>Esto</a:t>
            </a:r>
            <a:r>
              <a:rPr lang="en-US" b="0" u="none" dirty="0">
                <a:latin typeface="+mj-lt"/>
                <a:ea typeface="+mn-ea"/>
                <a:cs typeface="+mn-cs"/>
              </a:rPr>
              <a:t> se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aplica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también</a:t>
            </a:r>
            <a:r>
              <a:rPr lang="en-US" b="0" u="none">
                <a:latin typeface="+mj-lt"/>
                <a:ea typeface="+mn-ea"/>
                <a:cs typeface="+mn-cs"/>
              </a:rPr>
              <a:t> al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área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laboral</a:t>
            </a:r>
            <a:r>
              <a:rPr lang="en-US" b="0" u="none" dirty="0">
                <a:latin typeface="+mj-lt"/>
                <a:ea typeface="+mn-ea"/>
                <a:cs typeface="+mn-cs"/>
              </a:rPr>
              <a:t>, el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tratamiento</a:t>
            </a:r>
            <a:r>
              <a:rPr lang="en-US" b="0" u="none" dirty="0">
                <a:latin typeface="+mj-lt"/>
                <a:ea typeface="+mn-ea"/>
                <a:cs typeface="+mn-cs"/>
              </a:rPr>
              <a:t> de los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cultivos</a:t>
            </a:r>
            <a:r>
              <a:rPr lang="en-US" b="0" u="none" dirty="0">
                <a:latin typeface="+mj-lt"/>
                <a:ea typeface="+mn-ea"/>
                <a:cs typeface="+mn-cs"/>
              </a:rPr>
              <a:t>  (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incluyendo</a:t>
            </a:r>
            <a:r>
              <a:rPr lang="en-US" b="0" u="none" dirty="0">
                <a:latin typeface="+mj-lt"/>
                <a:ea typeface="+mn-ea"/>
                <a:cs typeface="+mn-cs"/>
              </a:rPr>
              <a:t> en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manejo</a:t>
            </a:r>
            <a:r>
              <a:rPr lang="en-US" b="0" u="none" dirty="0">
                <a:latin typeface="+mj-lt"/>
                <a:ea typeface="+mn-ea"/>
                <a:cs typeface="+mn-cs"/>
              </a:rPr>
              <a:t> integral de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plagas</a:t>
            </a:r>
            <a:r>
              <a:rPr lang="en-US" b="0" u="none" dirty="0">
                <a:latin typeface="+mj-lt"/>
                <a:ea typeface="+mn-ea"/>
                <a:cs typeface="+mn-cs"/>
              </a:rPr>
              <a:t>), la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conservación</a:t>
            </a:r>
            <a:r>
              <a:rPr lang="en-US" b="0" u="none" dirty="0">
                <a:latin typeface="+mj-lt"/>
                <a:ea typeface="+mn-ea"/>
                <a:cs typeface="+mn-cs"/>
              </a:rPr>
              <a:t> del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medio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ambiente</a:t>
            </a:r>
            <a:r>
              <a:rPr lang="en-US" b="0" u="none" dirty="0">
                <a:latin typeface="+mj-lt"/>
                <a:ea typeface="+mn-ea"/>
                <a:cs typeface="+mn-cs"/>
              </a:rPr>
              <a:t>, etc.</a:t>
            </a:r>
          </a:p>
          <a:p>
            <a:pPr marL="266700" indent="-266700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en-US" b="0" u="none" dirty="0">
                <a:latin typeface="+mj-lt"/>
                <a:ea typeface="+mn-ea"/>
                <a:cs typeface="+mn-cs"/>
              </a:rPr>
              <a:t>En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resumen</a:t>
            </a:r>
            <a:r>
              <a:rPr lang="en-US" b="0" u="none" dirty="0">
                <a:latin typeface="+mj-lt"/>
                <a:ea typeface="+mn-ea"/>
                <a:cs typeface="+mn-cs"/>
              </a:rPr>
              <a:t>,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para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generar</a:t>
            </a:r>
            <a:r>
              <a:rPr lang="en-US" b="0" u="none" dirty="0">
                <a:latin typeface="+mj-lt"/>
                <a:ea typeface="+mn-ea"/>
                <a:cs typeface="+mn-cs"/>
              </a:rPr>
              <a:t> un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crecimiento</a:t>
            </a:r>
            <a:r>
              <a:rPr lang="en-US" b="0" u="none" dirty="0">
                <a:latin typeface="+mj-lt"/>
                <a:ea typeface="+mn-ea"/>
                <a:cs typeface="+mn-cs"/>
              </a:rPr>
              <a:t>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sostenible</a:t>
            </a:r>
            <a:r>
              <a:rPr lang="en-US" b="0" u="none" dirty="0">
                <a:latin typeface="+mj-lt"/>
                <a:ea typeface="+mn-ea"/>
                <a:cs typeface="+mn-cs"/>
              </a:rPr>
              <a:t> del </a:t>
            </a:r>
            <a:r>
              <a:rPr lang="en-US" b="0" u="none" dirty="0" err="1">
                <a:latin typeface="+mj-lt"/>
                <a:ea typeface="+mn-ea"/>
                <a:cs typeface="+mn-cs"/>
              </a:rPr>
              <a:t>Perú</a:t>
            </a:r>
            <a:r>
              <a:rPr lang="en-US" b="0" u="none" dirty="0">
                <a:latin typeface="+mj-lt"/>
                <a:ea typeface="+mn-ea"/>
                <a:cs typeface="+mn-cs"/>
              </a:rPr>
              <a:t>.</a:t>
            </a:r>
          </a:p>
          <a:p>
            <a:pPr marL="266700" indent="-266700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endParaRPr lang="en-US" b="0" u="none" dirty="0">
              <a:latin typeface="+mj-lt"/>
              <a:ea typeface="+mn-ea"/>
              <a:cs typeface="+mn-cs"/>
            </a:endParaRPr>
          </a:p>
          <a:p>
            <a:pPr marL="266700" indent="-266700">
              <a:spcBef>
                <a:spcPct val="5000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endParaRPr lang="en-US" b="0" u="none" dirty="0">
              <a:latin typeface="+mj-lt"/>
              <a:ea typeface="+mn-ea"/>
              <a:cs typeface="+mn-cs"/>
            </a:endParaRPr>
          </a:p>
          <a:p>
            <a:pPr marL="266700" indent="-266700">
              <a:spcBef>
                <a:spcPct val="50000"/>
              </a:spcBef>
              <a:buClr>
                <a:schemeClr val="accent6"/>
              </a:buClr>
              <a:defRPr/>
            </a:pPr>
            <a:endParaRPr lang="en-US" b="0" u="none" dirty="0">
              <a:latin typeface="+mj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6275" y="479425"/>
            <a:ext cx="7918450" cy="6731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500"/>
              </a:lnSpc>
              <a:defRPr/>
            </a:pP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es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importante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seguir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avanzando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con los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Tratados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Libre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none" kern="0" dirty="0" err="1">
                <a:solidFill>
                  <a:srgbClr val="30824F"/>
                </a:solidFill>
                <a:latin typeface="+mj-lt"/>
                <a:ea typeface="+mj-ea"/>
                <a:cs typeface="+mj-cs"/>
              </a:rPr>
              <a:t>Comercio</a:t>
            </a:r>
            <a:r>
              <a:rPr lang="en-US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?</a:t>
            </a:r>
            <a:endParaRPr lang="en-U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0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1BA16-8E54-4264-AF62-5AA55090D053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26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pic>
        <p:nvPicPr>
          <p:cNvPr id="28675" name="Picture 14" descr="CSOL 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843088"/>
            <a:ext cx="73596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412875" y="2200275"/>
            <a:ext cx="7150100" cy="54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34000" anchor="ctr"/>
          <a:lstStyle/>
          <a:p>
            <a:pPr algn="ctr">
              <a:spcBef>
                <a:spcPct val="50000"/>
              </a:spcBef>
            </a:pPr>
            <a:r>
              <a:rPr lang="en-US" sz="2200" u="none">
                <a:solidFill>
                  <a:srgbClr val="30824F"/>
                </a:solidFill>
                <a:latin typeface="Tahoma" pitchFamily="34" charset="0"/>
              </a:rPr>
              <a:t>MUCHAS GRACIAS</a:t>
            </a:r>
          </a:p>
        </p:txBody>
      </p:sp>
      <p:grpSp>
        <p:nvGrpSpPr>
          <p:cNvPr id="28677" name="12 Grupo"/>
          <p:cNvGrpSpPr>
            <a:grpSpLocks noChangeAspect="1"/>
          </p:cNvGrpSpPr>
          <p:nvPr/>
        </p:nvGrpSpPr>
        <p:grpSpPr bwMode="auto">
          <a:xfrm>
            <a:off x="1308100" y="4476750"/>
            <a:ext cx="7356475" cy="1223963"/>
            <a:chOff x="1363369" y="1037230"/>
            <a:chExt cx="7282651" cy="1212501"/>
          </a:xfrm>
        </p:grpSpPr>
        <p:grpSp>
          <p:nvGrpSpPr>
            <p:cNvPr id="28678" name="20 Grupo"/>
            <p:cNvGrpSpPr>
              <a:grpSpLocks noChangeAspect="1"/>
            </p:cNvGrpSpPr>
            <p:nvPr/>
          </p:nvGrpSpPr>
          <p:grpSpPr bwMode="auto">
            <a:xfrm>
              <a:off x="1363369" y="1040698"/>
              <a:ext cx="7282650" cy="1209035"/>
              <a:chOff x="-971869" y="351379"/>
              <a:chExt cx="9679228" cy="1606904"/>
            </a:xfrm>
          </p:grpSpPr>
          <p:grpSp>
            <p:nvGrpSpPr>
              <p:cNvPr id="28680" name="13 Grupo"/>
              <p:cNvGrpSpPr>
                <a:grpSpLocks/>
              </p:cNvGrpSpPr>
              <p:nvPr/>
            </p:nvGrpSpPr>
            <p:grpSpPr bwMode="auto">
              <a:xfrm>
                <a:off x="-971869" y="351379"/>
                <a:ext cx="9679228" cy="1606904"/>
                <a:chOff x="-944577" y="856342"/>
                <a:chExt cx="9679228" cy="1606904"/>
              </a:xfrm>
            </p:grpSpPr>
            <p:pic>
              <p:nvPicPr>
                <p:cNvPr id="28682" name="Picture 2" descr="IMG_132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650610" y="878286"/>
                  <a:ext cx="1501308" cy="1584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83" name="Picture 2" descr="IMG_670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944577" y="884504"/>
                  <a:ext cx="1576793" cy="1576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84" name="Picture 2" descr="IMG_692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405941" y="870857"/>
                  <a:ext cx="1588294" cy="1588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685" name="Picture 2" descr="3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210899" y="856342"/>
                  <a:ext cx="1523752" cy="1595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8681" name="Picture 2" descr="IMG_007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78448" y="387683"/>
                <a:ext cx="1626770" cy="1564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679" name="Picture 2" descr="mango 00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14807" y="1037230"/>
              <a:ext cx="1183539" cy="118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2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 sz="quarter"/>
          </p:nvPr>
        </p:nvSpPr>
        <p:spPr>
          <a:xfrm>
            <a:off x="908050" y="541338"/>
            <a:ext cx="7918450" cy="673100"/>
          </a:xfrm>
        </p:spPr>
        <p:txBody>
          <a:bodyPr/>
          <a:lstStyle/>
          <a:p>
            <a:r>
              <a:rPr lang="es-MX" sz="2000" smtClean="0"/>
              <a:t>Calendario de Cosechas</a:t>
            </a:r>
            <a:endParaRPr lang="es-ES" sz="2000" smtClean="0"/>
          </a:p>
        </p:txBody>
      </p:sp>
      <p:sp>
        <p:nvSpPr>
          <p:cNvPr id="1638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4BFA5-6B28-4CE4-9568-EC46EB910CBD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3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pic>
        <p:nvPicPr>
          <p:cNvPr id="291928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38" y="1484313"/>
            <a:ext cx="8272462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1EEC6-A576-48A2-9443-E5EA2042863B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4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1028" name="4 Marcador de número de diapositiva"/>
          <p:cNvSpPr txBox="1">
            <a:spLocks noGrp="1"/>
          </p:cNvSpPr>
          <p:nvPr/>
        </p:nvSpPr>
        <p:spPr bwMode="auto">
          <a:xfrm>
            <a:off x="7099300" y="6578600"/>
            <a:ext cx="2311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0914BB0-14C4-4E1C-A39C-152441E235C9}" type="slidenum">
              <a:rPr lang="es-ES" sz="800" b="0" u="none"/>
              <a:pPr algn="r" eaLnBrk="0" hangingPunct="0"/>
              <a:t>4</a:t>
            </a:fld>
            <a:endParaRPr lang="es-ES" sz="800" b="0" u="none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000" smtClean="0"/>
              <a:t>Un resultado de crecimiento desde el año 1</a:t>
            </a:r>
          </a:p>
        </p:txBody>
      </p:sp>
      <p:sp>
        <p:nvSpPr>
          <p:cNvPr id="1030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49288" y="1260475"/>
            <a:ext cx="8597900" cy="2286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205098" tIns="0" rIns="82039" bIns="0" anchor="ctr"/>
          <a:lstStyle/>
          <a:p>
            <a:pPr eaLnBrk="0" hangingPunct="0">
              <a:lnSpc>
                <a:spcPct val="115000"/>
              </a:lnSpc>
            </a:pPr>
            <a:r>
              <a:rPr lang="en-US" sz="1000" u="none">
                <a:solidFill>
                  <a:schemeClr val="bg1"/>
                </a:solidFill>
                <a:latin typeface="Trebuchet MS" pitchFamily="34" charset="0"/>
              </a:rPr>
              <a:t>Net Sales </a:t>
            </a:r>
            <a:r>
              <a:rPr lang="en-US" sz="800" u="none">
                <a:solidFill>
                  <a:schemeClr val="bg1"/>
                </a:solidFill>
                <a:latin typeface="Trebuchet MS" pitchFamily="34" charset="0"/>
              </a:rPr>
              <a:t>(USD Million CIF)</a:t>
            </a:r>
          </a:p>
        </p:txBody>
      </p:sp>
      <p:graphicFrame>
        <p:nvGraphicFramePr>
          <p:cNvPr id="1026" name="Object 11"/>
          <p:cNvGraphicFramePr>
            <a:graphicFrameLocks/>
          </p:cNvGraphicFramePr>
          <p:nvPr>
            <p:ph sz="half" idx="4294967295"/>
          </p:nvPr>
        </p:nvGraphicFramePr>
        <p:xfrm>
          <a:off x="661988" y="1593850"/>
          <a:ext cx="8589962" cy="4073525"/>
        </p:xfrm>
        <a:graphic>
          <a:graphicData uri="http://schemas.openxmlformats.org/presentationml/2006/ole">
            <p:oleObj spid="_x0000_s1026" name="Gráfico" r:id="rId4" imgW="3952951" imgH="1828800" progId="MSGraph.Chart.8">
              <p:embed followColorScheme="textAndBackground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91D85-527A-4D2A-9967-3D43DFFC7A1D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5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490538" y="403225"/>
            <a:ext cx="8104187" cy="673100"/>
          </a:xfrm>
        </p:spPr>
        <p:txBody>
          <a:bodyPr/>
          <a:lstStyle/>
          <a:p>
            <a:r>
              <a:rPr lang="en-US" sz="2000" smtClean="0"/>
              <a:t>La Ventaja Climática del Perú</a:t>
            </a:r>
            <a:br>
              <a:rPr lang="en-US" sz="2000" smtClean="0"/>
            </a:br>
            <a:r>
              <a:rPr lang="en-US" sz="1500" smtClean="0"/>
              <a:t>Las variaciones reducidas de temperatura a lo largo del año, favorecen la productividad. s</a:t>
            </a:r>
          </a:p>
        </p:txBody>
      </p:sp>
      <p:sp>
        <p:nvSpPr>
          <p:cNvPr id="10244" name="Rectangle 11"/>
          <p:cNvSpPr>
            <a:spLocks noGrp="1" noChangeArrowheads="1"/>
          </p:cNvSpPr>
          <p:nvPr>
            <p:ph sz="quarter" idx="2"/>
          </p:nvPr>
        </p:nvSpPr>
        <p:spPr>
          <a:xfrm>
            <a:off x="1555750" y="4097338"/>
            <a:ext cx="7261225" cy="2378075"/>
          </a:xfrm>
        </p:spPr>
        <p:txBody>
          <a:bodyPr/>
          <a:lstStyle/>
          <a:p>
            <a:pPr lvl="1"/>
            <a:r>
              <a:rPr lang="en-US" smtClean="0"/>
              <a:t>Condiciones favorables con temperatura estable todo el año. </a:t>
            </a:r>
          </a:p>
          <a:p>
            <a:pPr lvl="2"/>
            <a:r>
              <a:rPr lang="en-US" smtClean="0"/>
              <a:t>La corriente de Humboldt (fría) se encuentra con la corriente del niño (cálida)</a:t>
            </a:r>
          </a:p>
          <a:p>
            <a:pPr lvl="2"/>
            <a:r>
              <a:rPr lang="en-US" smtClean="0"/>
              <a:t>Falta de lluvia intensa</a:t>
            </a:r>
          </a:p>
          <a:p>
            <a:pPr lvl="2"/>
            <a:r>
              <a:rPr lang="en-US" smtClean="0"/>
              <a:t>Poca diferencia entre temperaturas máximas y mínimas</a:t>
            </a:r>
          </a:p>
          <a:p>
            <a:pPr lvl="1"/>
            <a:r>
              <a:rPr lang="en-US" smtClean="0"/>
              <a:t>Riego por goteo y suelos arenosos</a:t>
            </a:r>
          </a:p>
          <a:p>
            <a:pPr lvl="1"/>
            <a:r>
              <a:rPr lang="en-US" smtClean="0"/>
              <a:t>Comercialización durante “ventanas” favorables</a:t>
            </a:r>
          </a:p>
          <a:p>
            <a:pPr lvl="1"/>
            <a:r>
              <a:rPr lang="en-US" smtClean="0"/>
              <a:t>Mejor productividad que otros países</a:t>
            </a:r>
          </a:p>
        </p:txBody>
      </p:sp>
      <p:grpSp>
        <p:nvGrpSpPr>
          <p:cNvPr id="10245" name="134 Grupo"/>
          <p:cNvGrpSpPr>
            <a:grpSpLocks/>
          </p:cNvGrpSpPr>
          <p:nvPr/>
        </p:nvGrpSpPr>
        <p:grpSpPr bwMode="auto">
          <a:xfrm>
            <a:off x="914400" y="1370013"/>
            <a:ext cx="3343275" cy="2711450"/>
            <a:chOff x="2129409" y="1370587"/>
            <a:chExt cx="3343364" cy="2710092"/>
          </a:xfrm>
        </p:grpSpPr>
        <p:pic>
          <p:nvPicPr>
            <p:cNvPr id="10252" name="Picture 2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9409" y="1370587"/>
              <a:ext cx="1714039" cy="2710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3760575" y="2351089"/>
              <a:ext cx="1712198" cy="1191939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eaLnBrk="0" hangingPunct="0">
                <a:buClr>
                  <a:srgbClr val="008000"/>
                </a:buClr>
                <a:buFont typeface="Verdana" pitchFamily="34" charset="0"/>
                <a:buNone/>
              </a:pPr>
              <a:r>
                <a:rPr lang="en-US" sz="1200" u="none">
                  <a:solidFill>
                    <a:srgbClr val="30824F"/>
                  </a:solidFill>
                  <a:cs typeface="Arial" pitchFamily="34" charset="0"/>
                </a:rPr>
                <a:t>Chao y Virú</a:t>
              </a:r>
              <a:r>
                <a:rPr lang="en-US" sz="1200" b="0" u="none">
                  <a:solidFill>
                    <a:srgbClr val="30824F"/>
                  </a:solidFill>
                  <a:cs typeface="Arial" pitchFamily="34" charset="0"/>
                </a:rPr>
                <a:t> </a:t>
              </a:r>
            </a:p>
            <a:p>
              <a:pPr marL="180975" indent="-180975" eaLnBrk="0" hangingPunct="0">
                <a:buClr>
                  <a:srgbClr val="008000"/>
                </a:buClr>
                <a:buFont typeface="Verdana" pitchFamily="34" charset="0"/>
                <a:buChar char="•"/>
              </a:pPr>
              <a:r>
                <a:rPr lang="en-US" sz="1000" b="0" u="none">
                  <a:solidFill>
                    <a:srgbClr val="30824F"/>
                  </a:solidFill>
                  <a:cs typeface="Arial" pitchFamily="34" charset="0"/>
                </a:rPr>
                <a:t>(Espárragos, Paltas y Mandarinas) </a:t>
              </a:r>
            </a:p>
            <a:p>
              <a:pPr marL="180975" indent="-180975" eaLnBrk="0" hangingPunct="0">
                <a:buClr>
                  <a:srgbClr val="008000"/>
                </a:buClr>
                <a:buFont typeface="Verdana" pitchFamily="34" charset="0"/>
                <a:buChar char="•"/>
              </a:pPr>
              <a:r>
                <a:rPr lang="en-US" sz="1000" b="0" u="none">
                  <a:solidFill>
                    <a:schemeClr val="accent2"/>
                  </a:solidFill>
                  <a:cs typeface="Arial" pitchFamily="34" charset="0"/>
                </a:rPr>
                <a:t>Min. 11º</a:t>
              </a:r>
              <a:r>
                <a:rPr lang="en-US" sz="1000" b="0" u="none">
                  <a:solidFill>
                    <a:srgbClr val="30824F"/>
                  </a:solidFill>
                  <a:cs typeface="Arial" pitchFamily="34" charset="0"/>
                </a:rPr>
                <a:t>C/ </a:t>
              </a:r>
              <a:r>
                <a:rPr lang="en-US" sz="1000" b="0" u="none">
                  <a:solidFill>
                    <a:srgbClr val="FF9900"/>
                  </a:solidFill>
                  <a:cs typeface="Arial" pitchFamily="34" charset="0"/>
                </a:rPr>
                <a:t>Max. 32ºC</a:t>
              </a:r>
              <a:endParaRPr lang="en-US" sz="1000" b="0" u="none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254" name="Text Box 10"/>
            <p:cNvSpPr txBox="1">
              <a:spLocks noChangeArrowheads="1"/>
            </p:cNvSpPr>
            <p:nvPr/>
          </p:nvSpPr>
          <p:spPr bwMode="auto">
            <a:xfrm>
              <a:off x="3621157" y="1441907"/>
              <a:ext cx="1565013" cy="755383"/>
            </a:xfrm>
            <a:prstGeom prst="rect">
              <a:avLst/>
            </a:prstGeom>
            <a:solidFill>
              <a:schemeClr val="bg1">
                <a:alpha val="85097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eaLnBrk="0" hangingPunct="0">
                <a:buClr>
                  <a:srgbClr val="008000"/>
                </a:buClr>
                <a:buFont typeface="Verdana" pitchFamily="34" charset="0"/>
                <a:buNone/>
              </a:pPr>
              <a:r>
                <a:rPr lang="en-US" sz="1200" u="none">
                  <a:solidFill>
                    <a:srgbClr val="30824F"/>
                  </a:solidFill>
                  <a:cs typeface="Arial" pitchFamily="34" charset="0"/>
                </a:rPr>
                <a:t>Piura</a:t>
              </a:r>
              <a:endParaRPr lang="en-US" sz="1200" b="0" u="none">
                <a:solidFill>
                  <a:srgbClr val="30824F"/>
                </a:solidFill>
                <a:cs typeface="Arial" pitchFamily="34" charset="0"/>
              </a:endParaRPr>
            </a:p>
            <a:p>
              <a:pPr marL="180975" indent="-180975" eaLnBrk="0" hangingPunct="0">
                <a:buClr>
                  <a:srgbClr val="008000"/>
                </a:buClr>
                <a:buFont typeface="Verdana" pitchFamily="34" charset="0"/>
                <a:buChar char="•"/>
              </a:pPr>
              <a:r>
                <a:rPr lang="en-US" sz="1000" b="0" u="none">
                  <a:solidFill>
                    <a:srgbClr val="30824F"/>
                  </a:solidFill>
                  <a:cs typeface="Arial" pitchFamily="34" charset="0"/>
                </a:rPr>
                <a:t>(</a:t>
              </a:r>
              <a:r>
                <a:rPr lang="en-US" sz="900" b="0" u="none">
                  <a:solidFill>
                    <a:srgbClr val="30824F"/>
                  </a:solidFill>
                  <a:cs typeface="Arial" pitchFamily="34" charset="0"/>
                </a:rPr>
                <a:t>Mangos, Uvas y Pimientos)</a:t>
              </a:r>
            </a:p>
            <a:p>
              <a:pPr marL="180975" indent="-180975" eaLnBrk="0" hangingPunct="0">
                <a:buClr>
                  <a:srgbClr val="008000"/>
                </a:buClr>
                <a:buFont typeface="Verdana" pitchFamily="34" charset="0"/>
                <a:buChar char="•"/>
              </a:pPr>
              <a:r>
                <a:rPr lang="en-US" sz="900" b="0" u="none">
                  <a:solidFill>
                    <a:schemeClr val="accent2"/>
                  </a:solidFill>
                  <a:cs typeface="Arial" pitchFamily="34" charset="0"/>
                </a:rPr>
                <a:t>Min. 12ºC</a:t>
              </a:r>
              <a:r>
                <a:rPr lang="en-US" sz="900" b="0" u="none">
                  <a:solidFill>
                    <a:srgbClr val="30824F"/>
                  </a:solidFill>
                  <a:cs typeface="Arial" pitchFamily="34" charset="0"/>
                </a:rPr>
                <a:t> / </a:t>
              </a:r>
              <a:r>
                <a:rPr lang="en-US" sz="900" b="0" u="none">
                  <a:solidFill>
                    <a:srgbClr val="FF9900"/>
                  </a:solidFill>
                  <a:cs typeface="Arial" pitchFamily="34" charset="0"/>
                </a:rPr>
                <a:t>Max. 36ºC</a:t>
              </a:r>
            </a:p>
          </p:txBody>
        </p:sp>
      </p:grpSp>
      <p:grpSp>
        <p:nvGrpSpPr>
          <p:cNvPr id="10246" name="Group 21"/>
          <p:cNvGrpSpPr>
            <a:grpSpLocks/>
          </p:cNvGrpSpPr>
          <p:nvPr/>
        </p:nvGrpSpPr>
        <p:grpSpPr bwMode="auto">
          <a:xfrm>
            <a:off x="4284663" y="1338263"/>
            <a:ext cx="4640262" cy="2455862"/>
            <a:chOff x="1779" y="521"/>
            <a:chExt cx="2405" cy="1355"/>
          </a:xfrm>
        </p:grpSpPr>
        <p:pic>
          <p:nvPicPr>
            <p:cNvPr id="10247" name="Picture 19" descr="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7" y="521"/>
              <a:ext cx="2167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Line 20"/>
            <p:cNvSpPr>
              <a:spLocks noChangeShapeType="1"/>
            </p:cNvSpPr>
            <p:nvPr/>
          </p:nvSpPr>
          <p:spPr bwMode="auto">
            <a:xfrm flipH="1" flipV="1">
              <a:off x="3443" y="829"/>
              <a:ext cx="382" cy="61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Text Box 21"/>
            <p:cNvSpPr txBox="1">
              <a:spLocks noChangeArrowheads="1"/>
            </p:cNvSpPr>
            <p:nvPr/>
          </p:nvSpPr>
          <p:spPr bwMode="auto">
            <a:xfrm>
              <a:off x="3009" y="1002"/>
              <a:ext cx="594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>
                  <a:solidFill>
                    <a:schemeClr val="bg1"/>
                  </a:solidFill>
                </a:rPr>
                <a:t>Corriente</a:t>
              </a:r>
            </a:p>
            <a:p>
              <a:pPr algn="r"/>
              <a:r>
                <a:rPr lang="en-US" sz="1200">
                  <a:solidFill>
                    <a:schemeClr val="bg1"/>
                  </a:solidFill>
                </a:rPr>
                <a:t>De Humbolt</a:t>
              </a:r>
            </a:p>
            <a:p>
              <a:pPr algn="r"/>
              <a:r>
                <a:rPr lang="en-US" sz="1200">
                  <a:solidFill>
                    <a:schemeClr val="bg1"/>
                  </a:solidFill>
                </a:rPr>
                <a:t>(fría) </a:t>
              </a:r>
            </a:p>
          </p:txBody>
        </p:sp>
        <p:sp>
          <p:nvSpPr>
            <p:cNvPr id="10250" name="Line 22"/>
            <p:cNvSpPr>
              <a:spLocks noChangeShapeType="1"/>
            </p:cNvSpPr>
            <p:nvPr/>
          </p:nvSpPr>
          <p:spPr bwMode="auto">
            <a:xfrm>
              <a:off x="1779" y="1159"/>
              <a:ext cx="124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Text Box 23"/>
            <p:cNvSpPr txBox="1">
              <a:spLocks noChangeArrowheads="1"/>
            </p:cNvSpPr>
            <p:nvPr/>
          </p:nvSpPr>
          <p:spPr bwMode="auto">
            <a:xfrm>
              <a:off x="2129" y="950"/>
              <a:ext cx="1020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Lìnea Ecuatorial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099300" y="6491288"/>
            <a:ext cx="2311400" cy="142875"/>
          </a:xfrm>
        </p:spPr>
        <p:txBody>
          <a:bodyPr/>
          <a:lstStyle/>
          <a:p>
            <a:pPr>
              <a:defRPr/>
            </a:pPr>
            <a:fld id="{3A580505-7129-41CC-B37B-3F5563774E17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6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558800" y="403225"/>
            <a:ext cx="8035925" cy="673100"/>
          </a:xfrm>
        </p:spPr>
        <p:txBody>
          <a:bodyPr/>
          <a:lstStyle/>
          <a:p>
            <a:r>
              <a:rPr lang="en-US" sz="2000" smtClean="0"/>
              <a:t>Empresa Integrada que comercializa sus productos frescos, congelados y en conservas. </a:t>
            </a:r>
            <a:endParaRPr lang="en-US" sz="1500" smtClean="0"/>
          </a:p>
        </p:txBody>
      </p:sp>
      <p:sp>
        <p:nvSpPr>
          <p:cNvPr id="198689" name="AutoShape 2"/>
          <p:cNvSpPr>
            <a:spLocks noChangeArrowheads="1"/>
          </p:cNvSpPr>
          <p:nvPr/>
        </p:nvSpPr>
        <p:spPr bwMode="auto">
          <a:xfrm>
            <a:off x="487363" y="4016375"/>
            <a:ext cx="2012950" cy="577850"/>
          </a:xfrm>
          <a:prstGeom prst="homePlate">
            <a:avLst>
              <a:gd name="adj" fmla="val 60752"/>
            </a:avLst>
          </a:prstGeom>
          <a:gradFill rotWithShape="1">
            <a:gsLst>
              <a:gs pos="0">
                <a:srgbClr val="FFC56D"/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rgbClr val="30824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none">
                <a:solidFill>
                  <a:srgbClr val="30824F"/>
                </a:solidFill>
                <a:latin typeface="Trebuchet MS" pitchFamily="34" charset="0"/>
              </a:rPr>
              <a:t>Materia Prima</a:t>
            </a:r>
          </a:p>
        </p:txBody>
      </p:sp>
      <p:sp>
        <p:nvSpPr>
          <p:cNvPr id="198690" name="AutoShape 3"/>
          <p:cNvSpPr>
            <a:spLocks noChangeArrowheads="1"/>
          </p:cNvSpPr>
          <p:nvPr/>
        </p:nvSpPr>
        <p:spPr bwMode="auto">
          <a:xfrm>
            <a:off x="2770188" y="4016375"/>
            <a:ext cx="2012950" cy="577850"/>
          </a:xfrm>
          <a:prstGeom prst="homePlate">
            <a:avLst>
              <a:gd name="adj" fmla="val 60752"/>
            </a:avLst>
          </a:prstGeom>
          <a:gradFill rotWithShape="1">
            <a:gsLst>
              <a:gs pos="0">
                <a:srgbClr val="FFC56D"/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rgbClr val="30824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none">
                <a:solidFill>
                  <a:srgbClr val="30824F"/>
                </a:solidFill>
                <a:latin typeface="Trebuchet MS" pitchFamily="34" charset="0"/>
              </a:rPr>
              <a:t>Proceso</a:t>
            </a:r>
          </a:p>
        </p:txBody>
      </p:sp>
      <p:sp>
        <p:nvSpPr>
          <p:cNvPr id="198691" name="AutoShape 4"/>
          <p:cNvSpPr>
            <a:spLocks noChangeArrowheads="1"/>
          </p:cNvSpPr>
          <p:nvPr/>
        </p:nvSpPr>
        <p:spPr bwMode="auto">
          <a:xfrm>
            <a:off x="5019675" y="4016375"/>
            <a:ext cx="2012950" cy="577850"/>
          </a:xfrm>
          <a:prstGeom prst="homePlate">
            <a:avLst>
              <a:gd name="adj" fmla="val 60752"/>
            </a:avLst>
          </a:prstGeom>
          <a:gradFill rotWithShape="1">
            <a:gsLst>
              <a:gs pos="0">
                <a:srgbClr val="FFC56D"/>
              </a:gs>
              <a:gs pos="100000">
                <a:srgbClr val="FF9900"/>
              </a:gs>
            </a:gsLst>
            <a:lin ang="0" scaled="1"/>
          </a:gradFill>
          <a:ln w="9525" algn="ctr">
            <a:solidFill>
              <a:srgbClr val="30824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u="none">
                <a:solidFill>
                  <a:srgbClr val="30824F"/>
                </a:solidFill>
                <a:latin typeface="Trebuchet MS" pitchFamily="34" charset="0"/>
              </a:rPr>
              <a:t>Productos</a:t>
            </a:r>
          </a:p>
        </p:txBody>
      </p:sp>
      <p:pic>
        <p:nvPicPr>
          <p:cNvPr id="198695" name="Picture 16" descr="IMG_0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900" y="1906588"/>
            <a:ext cx="168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96" name="Picture 25" descr="CSOL 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1905000"/>
            <a:ext cx="18732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46 Grupo"/>
          <p:cNvGrpSpPr>
            <a:grpSpLocks/>
          </p:cNvGrpSpPr>
          <p:nvPr/>
        </p:nvGrpSpPr>
        <p:grpSpPr bwMode="auto">
          <a:xfrm>
            <a:off x="5148263" y="1822450"/>
            <a:ext cx="1571625" cy="1778000"/>
            <a:chOff x="5148842" y="1822458"/>
            <a:chExt cx="1571046" cy="1778263"/>
          </a:xfrm>
        </p:grpSpPr>
        <p:grpSp>
          <p:nvGrpSpPr>
            <p:cNvPr id="11280" name="32 Grupo"/>
            <p:cNvGrpSpPr>
              <a:grpSpLocks/>
            </p:cNvGrpSpPr>
            <p:nvPr/>
          </p:nvGrpSpPr>
          <p:grpSpPr bwMode="auto">
            <a:xfrm>
              <a:off x="5157788" y="2432058"/>
              <a:ext cx="1562100" cy="596900"/>
              <a:chOff x="5168899" y="2971799"/>
              <a:chExt cx="1562101" cy="596901"/>
            </a:xfrm>
          </p:grpSpPr>
          <p:pic>
            <p:nvPicPr>
              <p:cNvPr id="11292" name="Picture 23" descr="W:\Fotos CSOL\ARMADO 11 x11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68899" y="2984499"/>
                <a:ext cx="787401" cy="584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3" name="Picture 23" descr="W:\Fotos CSOL\ARMADO 11 x11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43599" y="2971799"/>
                <a:ext cx="787401" cy="584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81" name="31 Grupo"/>
            <p:cNvGrpSpPr>
              <a:grpSpLocks/>
            </p:cNvGrpSpPr>
            <p:nvPr/>
          </p:nvGrpSpPr>
          <p:grpSpPr bwMode="auto">
            <a:xfrm>
              <a:off x="5172076" y="1822458"/>
              <a:ext cx="1522413" cy="558800"/>
              <a:chOff x="5183189" y="2362200"/>
              <a:chExt cx="1522411" cy="558800"/>
            </a:xfrm>
          </p:grpSpPr>
          <p:pic>
            <p:nvPicPr>
              <p:cNvPr id="11288" name="Picture 27" descr="L:\fotos Camposol\fotos\IMG_6687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83189" y="2414589"/>
                <a:ext cx="506411" cy="506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9" name="Picture 28" descr="L:\fotos Camposol\fotos\DPP_0035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75300" y="2425700"/>
                <a:ext cx="4953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0" name="Picture 29" descr="L:\fotos Camposol\fotos\DPP_0050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930900" y="2362200"/>
                <a:ext cx="558800" cy="55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91" name="Picture 3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375400" y="2387600"/>
                <a:ext cx="330200" cy="494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82" name="45 Grupo"/>
            <p:cNvGrpSpPr>
              <a:grpSpLocks/>
            </p:cNvGrpSpPr>
            <p:nvPr/>
          </p:nvGrpSpPr>
          <p:grpSpPr bwMode="auto">
            <a:xfrm>
              <a:off x="5148842" y="3056735"/>
              <a:ext cx="1554450" cy="543986"/>
              <a:chOff x="5148842" y="3056735"/>
              <a:chExt cx="1554450" cy="543986"/>
            </a:xfrm>
          </p:grpSpPr>
          <p:grpSp>
            <p:nvGrpSpPr>
              <p:cNvPr id="11283" name="33 Grupo"/>
              <p:cNvGrpSpPr>
                <a:grpSpLocks/>
              </p:cNvGrpSpPr>
              <p:nvPr/>
            </p:nvGrpSpPr>
            <p:grpSpPr bwMode="auto">
              <a:xfrm>
                <a:off x="5148842" y="3065190"/>
                <a:ext cx="1206342" cy="535269"/>
                <a:chOff x="5159990" y="3604933"/>
                <a:chExt cx="1205923" cy="535268"/>
              </a:xfrm>
            </p:grpSpPr>
            <p:pic>
              <p:nvPicPr>
                <p:cNvPr id="11285" name="Picture 24" descr="L:\fotos Camposol\fotos\DPP_0057.JP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159990" y="3606800"/>
                  <a:ext cx="461213" cy="533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6" name="Picture 26" descr="L:\fotos Camposol\fotos\IMG_6686.JPG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5559832" y="3608388"/>
                  <a:ext cx="459841" cy="531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7" name="Picture 25" descr="L:\fotos Camposol\fotos\DPP_0058.JPG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909231" y="3604933"/>
                  <a:ext cx="456682" cy="535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84" name="Picture 3" descr="G:\Imagenes\Pimiento Piquillo Entero.JP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291295" y="3056735"/>
                <a:ext cx="411997" cy="543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39 Grupo"/>
          <p:cNvGrpSpPr>
            <a:grpSpLocks/>
          </p:cNvGrpSpPr>
          <p:nvPr/>
        </p:nvGrpSpPr>
        <p:grpSpPr bwMode="auto">
          <a:xfrm>
            <a:off x="7339013" y="2049463"/>
            <a:ext cx="2033587" cy="2530475"/>
            <a:chOff x="7339013" y="2049463"/>
            <a:chExt cx="2033587" cy="2529746"/>
          </a:xfrm>
        </p:grpSpPr>
        <p:sp>
          <p:nvSpPr>
            <p:cNvPr id="11275" name="AutoShape 5"/>
            <p:cNvSpPr>
              <a:spLocks noChangeArrowheads="1"/>
            </p:cNvSpPr>
            <p:nvPr/>
          </p:nvSpPr>
          <p:spPr bwMode="auto">
            <a:xfrm>
              <a:off x="7359650" y="4001359"/>
              <a:ext cx="2012950" cy="577850"/>
            </a:xfrm>
            <a:prstGeom prst="homePlate">
              <a:avLst>
                <a:gd name="adj" fmla="val 60752"/>
              </a:avLst>
            </a:prstGeom>
            <a:gradFill rotWithShape="1">
              <a:gsLst>
                <a:gs pos="0">
                  <a:srgbClr val="FFC56D"/>
                </a:gs>
                <a:gs pos="100000">
                  <a:srgbClr val="FF9900"/>
                </a:gs>
              </a:gsLst>
              <a:lin ang="0" scaled="1"/>
            </a:gra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400" u="none">
                  <a:solidFill>
                    <a:srgbClr val="30824F"/>
                  </a:solidFill>
                  <a:latin typeface="Trebuchet MS" pitchFamily="34" charset="0"/>
                </a:rPr>
                <a:t>Distribución</a:t>
              </a:r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7370763" y="3084513"/>
              <a:ext cx="1638300" cy="212725"/>
            </a:xfrm>
            <a:prstGeom prst="rect">
              <a:avLst/>
            </a:prstGeom>
            <a:solidFill>
              <a:srgbClr val="FBDC21"/>
            </a:soli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 sz="1200" b="0" u="none">
                  <a:solidFill>
                    <a:srgbClr val="006600"/>
                  </a:solidFill>
                </a:rPr>
                <a:t>Representantes</a:t>
              </a: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7370763" y="3340100"/>
              <a:ext cx="1638300" cy="211138"/>
            </a:xfrm>
            <a:prstGeom prst="rect">
              <a:avLst/>
            </a:prstGeom>
            <a:solidFill>
              <a:srgbClr val="FBDC21"/>
            </a:solidFill>
            <a:ln w="9525" algn="ctr">
              <a:solidFill>
                <a:srgbClr val="30824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200" b="0" u="none">
                  <a:solidFill>
                    <a:srgbClr val="006600"/>
                  </a:solidFill>
                </a:rPr>
                <a:t>Agentes</a:t>
              </a:r>
            </a:p>
          </p:txBody>
        </p:sp>
        <p:pic>
          <p:nvPicPr>
            <p:cNvPr id="11278" name="Picture 31" descr="LOGO CAMPOSOLFRESH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339013" y="2049463"/>
              <a:ext cx="16795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388773" y="2525786"/>
              <a:ext cx="1631567" cy="290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9" grpId="0" animBg="1"/>
      <p:bldP spid="198690" grpId="0" animBg="1"/>
      <p:bldP spid="1986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3" y="341313"/>
            <a:ext cx="694213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1 Título"/>
          <p:cNvSpPr>
            <a:spLocks noGrp="1"/>
          </p:cNvSpPr>
          <p:nvPr>
            <p:ph type="title"/>
          </p:nvPr>
        </p:nvSpPr>
        <p:spPr>
          <a:xfrm>
            <a:off x="690563" y="334963"/>
            <a:ext cx="7918450" cy="673100"/>
          </a:xfrm>
        </p:spPr>
        <p:txBody>
          <a:bodyPr/>
          <a:lstStyle/>
          <a:p>
            <a:r>
              <a:rPr lang="es-MX" sz="2000" smtClean="0"/>
              <a:t>Certificationes Globales</a:t>
            </a:r>
            <a:endParaRPr lang="es-ES" sz="2000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2FCA7-0AE8-44DE-9F06-75AE13512FD4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7</a:t>
            </a:fld>
            <a:endParaRPr lang="es-ES" smtClean="0">
              <a:latin typeface="Arial" pitchFamily="34" charset="0"/>
              <a:cs typeface="LF_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088" y="368300"/>
            <a:ext cx="6861175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1AD1-485A-460F-8535-C00CA2DE8CC9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8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sp>
        <p:nvSpPr>
          <p:cNvPr id="13316" name="1 Título"/>
          <p:cNvSpPr>
            <a:spLocks noGrp="1"/>
          </p:cNvSpPr>
          <p:nvPr>
            <p:ph type="title"/>
          </p:nvPr>
        </p:nvSpPr>
        <p:spPr>
          <a:xfrm>
            <a:off x="690563" y="334963"/>
            <a:ext cx="7918450" cy="673100"/>
          </a:xfrm>
        </p:spPr>
        <p:txBody>
          <a:bodyPr/>
          <a:lstStyle/>
          <a:p>
            <a:r>
              <a:rPr lang="es-MX" sz="2000" smtClean="0"/>
              <a:t>Certificationes Globales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676275" y="403225"/>
            <a:ext cx="7918450" cy="366713"/>
          </a:xfrm>
        </p:spPr>
        <p:txBody>
          <a:bodyPr/>
          <a:lstStyle/>
          <a:p>
            <a:r>
              <a:rPr lang="es-MX" smtClean="0"/>
              <a:t/>
            </a:r>
            <a:br>
              <a:rPr lang="es-MX" smtClean="0"/>
            </a:br>
            <a:endParaRPr lang="es-ES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DE02E-BC94-49EB-95E9-825D47DCA1E1}" type="slidenum">
              <a:rPr lang="es-ES" smtClean="0">
                <a:latin typeface="Arial" pitchFamily="34" charset="0"/>
                <a:cs typeface="LF_Kai"/>
              </a:rPr>
              <a:pPr>
                <a:defRPr/>
              </a:pPr>
              <a:t>9</a:t>
            </a:fld>
            <a:endParaRPr lang="es-ES" smtClean="0">
              <a:latin typeface="Arial" pitchFamily="34" charset="0"/>
              <a:cs typeface="LF_Kai"/>
            </a:endParaRPr>
          </a:p>
        </p:txBody>
      </p:sp>
      <p:grpSp>
        <p:nvGrpSpPr>
          <p:cNvPr id="14340" name="47 Grupo"/>
          <p:cNvGrpSpPr>
            <a:grpSpLocks/>
          </p:cNvGrpSpPr>
          <p:nvPr/>
        </p:nvGrpSpPr>
        <p:grpSpPr bwMode="auto">
          <a:xfrm>
            <a:off x="7400925" y="1651000"/>
            <a:ext cx="2333625" cy="4581525"/>
            <a:chOff x="7400367" y="1650828"/>
            <a:chExt cx="2334063" cy="4581051"/>
          </a:xfrm>
        </p:grpSpPr>
        <p:grpSp>
          <p:nvGrpSpPr>
            <p:cNvPr id="14365" name="36 Grupo"/>
            <p:cNvGrpSpPr>
              <a:grpSpLocks/>
            </p:cNvGrpSpPr>
            <p:nvPr/>
          </p:nvGrpSpPr>
          <p:grpSpPr bwMode="auto">
            <a:xfrm>
              <a:off x="7553074" y="2035857"/>
              <a:ext cx="1842171" cy="987487"/>
              <a:chOff x="7637560" y="2090449"/>
              <a:chExt cx="1842171" cy="987487"/>
            </a:xfrm>
          </p:grpSpPr>
          <p:pic>
            <p:nvPicPr>
              <p:cNvPr id="14379" name="Picture 14" descr="\\20.0.1.102\clau$\Logos Certificaciones\rubon221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126188" y="2125436"/>
                <a:ext cx="95250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27 Rectángulo"/>
              <p:cNvSpPr/>
              <p:nvPr/>
            </p:nvSpPr>
            <p:spPr>
              <a:xfrm>
                <a:off x="7637282" y="2091143"/>
                <a:ext cx="1841846" cy="246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Initiative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Clause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Sociale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,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by</a:t>
                </a:r>
                <a:endParaRPr lang="es-ES" sz="1000" u="none" dirty="0"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4366" name="37 Grupo"/>
            <p:cNvGrpSpPr>
              <a:grpSpLocks/>
            </p:cNvGrpSpPr>
            <p:nvPr/>
          </p:nvGrpSpPr>
          <p:grpSpPr bwMode="auto">
            <a:xfrm>
              <a:off x="7444215" y="2884945"/>
              <a:ext cx="2090636" cy="998147"/>
              <a:chOff x="7644813" y="3055649"/>
              <a:chExt cx="2090636" cy="998147"/>
            </a:xfrm>
          </p:grpSpPr>
          <p:pic>
            <p:nvPicPr>
              <p:cNvPr id="14377" name="Picture 7" descr="\\20.0.1.102\clau$\Logos Certificaciones\GMLogo.gif"/>
              <p:cNvPicPr>
                <a:picLocks noChangeAspect="1" noChangeArrowheads="1"/>
              </p:cNvPicPr>
              <p:nvPr/>
            </p:nvPicPr>
            <p:blipFill>
              <a:blip r:embed="rId9"/>
              <a:srcRect l="4369"/>
              <a:stretch>
                <a:fillRect/>
              </a:stretch>
            </p:blipFill>
            <p:spPr bwMode="auto">
              <a:xfrm>
                <a:off x="7982057" y="3225121"/>
                <a:ext cx="1575830" cy="828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28 Rectángulo"/>
              <p:cNvSpPr/>
              <p:nvPr/>
            </p:nvSpPr>
            <p:spPr>
              <a:xfrm>
                <a:off x="7645423" y="3054892"/>
                <a:ext cx="2089542" cy="246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Social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Standards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Fulfillment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,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by</a:t>
                </a:r>
                <a:endParaRPr lang="es-ES" sz="1000" u="none" dirty="0"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4367" name="41 Grupo"/>
            <p:cNvGrpSpPr>
              <a:grpSpLocks/>
            </p:cNvGrpSpPr>
            <p:nvPr/>
          </p:nvGrpSpPr>
          <p:grpSpPr bwMode="auto">
            <a:xfrm>
              <a:off x="7404886" y="3893684"/>
              <a:ext cx="2329544" cy="864206"/>
              <a:chOff x="7547428" y="3948276"/>
              <a:chExt cx="2329544" cy="864206"/>
            </a:xfrm>
          </p:grpSpPr>
          <p:pic>
            <p:nvPicPr>
              <p:cNvPr id="14375" name="Picture 10" descr="\\20.0.1.102\clau$\Logos Certificaciones\sysco_logo-high_res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865745" y="4225742"/>
                <a:ext cx="1735455" cy="586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29 Rectángulo"/>
              <p:cNvSpPr/>
              <p:nvPr/>
            </p:nvSpPr>
            <p:spPr>
              <a:xfrm>
                <a:off x="7547673" y="3948326"/>
                <a:ext cx="2329299" cy="4000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Fulfillment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 of Social and  Security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Standards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,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by</a:t>
                </a:r>
                <a:endParaRPr lang="es-ES" sz="1000" u="none" dirty="0"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4368" name="39 Grupo"/>
            <p:cNvGrpSpPr>
              <a:grpSpLocks/>
            </p:cNvGrpSpPr>
            <p:nvPr/>
          </p:nvGrpSpPr>
          <p:grpSpPr bwMode="auto">
            <a:xfrm>
              <a:off x="7736904" y="4858851"/>
              <a:ext cx="1649185" cy="910416"/>
              <a:chOff x="7981044" y="4986013"/>
              <a:chExt cx="1649185" cy="910416"/>
            </a:xfrm>
          </p:grpSpPr>
          <p:pic>
            <p:nvPicPr>
              <p:cNvPr id="14373" name="Picture 15" descr="\\20.0.1.102\clau$\Logos Certificaciones\loblaws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981044" y="5180504"/>
                <a:ext cx="1649185" cy="7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30 Rectángulo"/>
              <p:cNvSpPr/>
              <p:nvPr/>
            </p:nvSpPr>
            <p:spPr>
              <a:xfrm>
                <a:off x="8103381" y="4985996"/>
                <a:ext cx="1400437" cy="4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Conduct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Code</a:t>
                </a: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 </a:t>
                </a:r>
              </a:p>
              <a:p>
                <a:pPr algn="ctr">
                  <a:defRPr/>
                </a:pPr>
                <a:r>
                  <a:rPr lang="es-MX" sz="1000" u="none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(In </a:t>
                </a:r>
                <a:r>
                  <a:rPr lang="es-MX" sz="1000" u="none" dirty="0" err="1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Process</a:t>
                </a:r>
                <a:r>
                  <a:rPr lang="es-MX" sz="1000" u="none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 2010)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by</a:t>
                </a:r>
                <a:endParaRPr lang="es-ES" sz="1000" u="none" dirty="0"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4369" name="40 Grupo"/>
            <p:cNvGrpSpPr>
              <a:grpSpLocks/>
            </p:cNvGrpSpPr>
            <p:nvPr/>
          </p:nvGrpSpPr>
          <p:grpSpPr bwMode="auto">
            <a:xfrm>
              <a:off x="7680655" y="5715228"/>
              <a:ext cx="1857824" cy="516651"/>
              <a:chOff x="7924800" y="5943992"/>
              <a:chExt cx="1857824" cy="516651"/>
            </a:xfrm>
          </p:grpSpPr>
          <p:pic>
            <p:nvPicPr>
              <p:cNvPr id="14371" name="Picture 16" descr="\\20.0.1.102\clau$\Logos Certificaciones\coop-trading.gif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924800" y="6185685"/>
                <a:ext cx="1857824" cy="274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31 Rectángulo"/>
              <p:cNvSpPr/>
              <p:nvPr/>
            </p:nvSpPr>
            <p:spPr>
              <a:xfrm>
                <a:off x="8008119" y="5944759"/>
                <a:ext cx="1694180" cy="246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MX" sz="1000" u="none" dirty="0">
                    <a:latin typeface="+mj-lt"/>
                    <a:ea typeface="+mj-ea"/>
                    <a:cs typeface="+mj-cs"/>
                  </a:rPr>
                  <a:t>BSCI </a:t>
                </a:r>
                <a:r>
                  <a:rPr lang="es-MX" sz="1000" u="none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(In </a:t>
                </a:r>
                <a:r>
                  <a:rPr lang="es-MX" sz="1000" u="none" dirty="0" err="1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process</a:t>
                </a:r>
                <a:r>
                  <a:rPr lang="es-MX" sz="1000" u="none" dirty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 2010) </a:t>
                </a:r>
                <a:r>
                  <a:rPr lang="es-MX" sz="1000" u="none" dirty="0" err="1">
                    <a:latin typeface="+mj-lt"/>
                    <a:ea typeface="+mj-ea"/>
                    <a:cs typeface="+mj-cs"/>
                  </a:rPr>
                  <a:t>by</a:t>
                </a:r>
                <a:endParaRPr lang="es-ES" sz="1000" u="none" dirty="0"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14370" name="Text Box 19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7400367" y="1650828"/>
              <a:ext cx="2145376" cy="326569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algn="ctr" eaLnBrk="0" hangingPunct="0">
                <a:lnSpc>
                  <a:spcPct val="115000"/>
                </a:lnSpc>
              </a:pPr>
              <a:r>
                <a:rPr lang="es-EC" sz="1600" b="0" u="none">
                  <a:solidFill>
                    <a:schemeClr val="bg1"/>
                  </a:solidFill>
                  <a:latin typeface="Trebuchet MS" pitchFamily="34" charset="0"/>
                </a:rPr>
                <a:t>Responsab. Social</a:t>
              </a:r>
            </a:p>
          </p:txBody>
        </p:sp>
      </p:grpSp>
      <p:grpSp>
        <p:nvGrpSpPr>
          <p:cNvPr id="14341" name="44 Grupo"/>
          <p:cNvGrpSpPr>
            <a:grpSpLocks/>
          </p:cNvGrpSpPr>
          <p:nvPr/>
        </p:nvGrpSpPr>
        <p:grpSpPr bwMode="auto">
          <a:xfrm>
            <a:off x="2600325" y="1643063"/>
            <a:ext cx="2601913" cy="2986087"/>
            <a:chOff x="313748" y="1643570"/>
            <a:chExt cx="2602230" cy="2986250"/>
          </a:xfrm>
        </p:grpSpPr>
        <p:pic>
          <p:nvPicPr>
            <p:cNvPr id="14360" name="Picture 2" descr="\\20.0.1.102\clau$\Logos Certificaciones\REWE1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74614" y="2074468"/>
              <a:ext cx="1153001" cy="375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4" descr="\\20.0.1.102\clau$\Logos Certificaciones\logo_lutece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46478" y="4115470"/>
              <a:ext cx="14287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5" descr="\\20.0.1.102\clau$\Logos Certificaciones\DOTTA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13748" y="2610585"/>
              <a:ext cx="260223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7" descr="\\20.0.1.102\clau$\Logos Certificaciones\GMLogo.gif"/>
            <p:cNvPicPr>
              <a:picLocks noChangeAspect="1" noChangeArrowheads="1"/>
            </p:cNvPicPr>
            <p:nvPr/>
          </p:nvPicPr>
          <p:blipFill>
            <a:blip r:embed="rId9"/>
            <a:srcRect l="4369"/>
            <a:stretch>
              <a:fillRect/>
            </a:stretch>
          </p:blipFill>
          <p:spPr bwMode="auto">
            <a:xfrm>
              <a:off x="923453" y="3233875"/>
              <a:ext cx="1575830" cy="828675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</p:pic>
        <p:sp>
          <p:nvSpPr>
            <p:cNvPr id="14364" name="Text Box 19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13321" y="1643570"/>
              <a:ext cx="2145376" cy="326569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algn="ctr" eaLnBrk="0" hangingPunct="0">
                <a:lnSpc>
                  <a:spcPct val="115000"/>
                </a:lnSpc>
              </a:pPr>
              <a:r>
                <a:rPr lang="es-EC" sz="1600" b="0" u="none">
                  <a:solidFill>
                    <a:schemeClr val="bg1"/>
                  </a:solidFill>
                  <a:latin typeface="Trebuchet MS" pitchFamily="34" charset="0"/>
                </a:rPr>
                <a:t>Conservas</a:t>
              </a:r>
            </a:p>
          </p:txBody>
        </p:sp>
      </p:grpSp>
      <p:grpSp>
        <p:nvGrpSpPr>
          <p:cNvPr id="14342" name="45 Grupo"/>
          <p:cNvGrpSpPr>
            <a:grpSpLocks/>
          </p:cNvGrpSpPr>
          <p:nvPr/>
        </p:nvGrpSpPr>
        <p:grpSpPr bwMode="auto">
          <a:xfrm>
            <a:off x="512763" y="1651000"/>
            <a:ext cx="2078037" cy="3000375"/>
            <a:chOff x="2799324" y="1650827"/>
            <a:chExt cx="2077552" cy="3000702"/>
          </a:xfrm>
        </p:grpSpPr>
        <p:pic>
          <p:nvPicPr>
            <p:cNvPr id="14356" name="Picture 1" descr="\\20.0.1.102\clau$\Logos Certificaciones\sainsburysL_415x275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949267" y="2924546"/>
              <a:ext cx="1922983" cy="127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6" descr="\\20.0.1.102\clau$\Logos Certificaciones\logo_mww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009985" y="2088638"/>
              <a:ext cx="169545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0" descr="\\20.0.1.102\clau$\Logos Certificaciones\sysco_logo-high_res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113419" y="4064789"/>
              <a:ext cx="1735455" cy="58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9" name="Text Box 19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799324" y="1650827"/>
              <a:ext cx="2077552" cy="316517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algn="ctr" eaLnBrk="0" hangingPunct="0">
                <a:lnSpc>
                  <a:spcPct val="115000"/>
                </a:lnSpc>
              </a:pPr>
              <a:r>
                <a:rPr lang="es-EC" sz="1600" b="0" u="none">
                  <a:solidFill>
                    <a:schemeClr val="bg1"/>
                  </a:solidFill>
                  <a:latin typeface="Trebuchet MS" pitchFamily="34" charset="0"/>
                </a:rPr>
                <a:t>Fresco</a:t>
              </a:r>
            </a:p>
          </p:txBody>
        </p:sp>
      </p:grpSp>
      <p:grpSp>
        <p:nvGrpSpPr>
          <p:cNvPr id="14343" name="46 Grupo"/>
          <p:cNvGrpSpPr>
            <a:grpSpLocks/>
          </p:cNvGrpSpPr>
          <p:nvPr/>
        </p:nvGrpSpPr>
        <p:grpSpPr bwMode="auto">
          <a:xfrm>
            <a:off x="4965700" y="1643063"/>
            <a:ext cx="2728913" cy="2976562"/>
            <a:chOff x="4966484" y="1643570"/>
            <a:chExt cx="2728685" cy="2976432"/>
          </a:xfrm>
        </p:grpSpPr>
        <p:pic>
          <p:nvPicPr>
            <p:cNvPr id="14351" name="Picture 3" descr="\\20.0.1.102\clau$\Logos Certificaciones\SFINTERMAIN300x144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423684" y="2020946"/>
              <a:ext cx="1631646" cy="772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8" descr="\\20.0.1.102\clau$\Logos Certificaciones\fuji06_02.gif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966484" y="2786597"/>
              <a:ext cx="2728685" cy="50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9" descr="\\20.0.1.102\clau$\Logos Certificaciones\Simplot-Logo.pn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437067" y="3356265"/>
              <a:ext cx="1630546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0" descr="\\20.0.1.102\clau$\Logos Certificaciones\sysco_logo-high_res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13937" y="4033262"/>
              <a:ext cx="1735455" cy="58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Text Box 19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128868" y="1643570"/>
              <a:ext cx="2145376" cy="326569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lIns="205098" tIns="0" rIns="82039" bIns="0" anchor="ctr"/>
            <a:lstStyle/>
            <a:p>
              <a:pPr algn="ctr" eaLnBrk="0" hangingPunct="0">
                <a:lnSpc>
                  <a:spcPct val="115000"/>
                </a:lnSpc>
              </a:pPr>
              <a:r>
                <a:rPr lang="es-EC" sz="1600" b="0" u="none">
                  <a:solidFill>
                    <a:schemeClr val="bg1"/>
                  </a:solidFill>
                  <a:latin typeface="Trebuchet MS" pitchFamily="34" charset="0"/>
                </a:rPr>
                <a:t>Congelado</a:t>
              </a:r>
            </a:p>
          </p:txBody>
        </p:sp>
      </p:grpSp>
      <p:sp>
        <p:nvSpPr>
          <p:cNvPr id="14344" name="Text Box 19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17525" y="1120775"/>
            <a:ext cx="9013825" cy="3778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205098" tIns="0" rIns="82039" bIns="0" anchor="ctr"/>
          <a:lstStyle/>
          <a:p>
            <a:pPr algn="ctr" eaLnBrk="0" hangingPunct="0">
              <a:lnSpc>
                <a:spcPct val="115000"/>
              </a:lnSpc>
            </a:pPr>
            <a:r>
              <a:rPr lang="es-EC" u="none">
                <a:solidFill>
                  <a:schemeClr val="bg1"/>
                </a:solidFill>
                <a:latin typeface="Trebuchet MS" pitchFamily="34" charset="0"/>
              </a:rPr>
              <a:t>De Clientes</a:t>
            </a:r>
          </a:p>
        </p:txBody>
      </p:sp>
      <p:grpSp>
        <p:nvGrpSpPr>
          <p:cNvPr id="14345" name="48 Grupo"/>
          <p:cNvGrpSpPr>
            <a:grpSpLocks/>
          </p:cNvGrpSpPr>
          <p:nvPr/>
        </p:nvGrpSpPr>
        <p:grpSpPr bwMode="auto">
          <a:xfrm>
            <a:off x="974725" y="5295900"/>
            <a:ext cx="5976938" cy="1427163"/>
            <a:chOff x="974722" y="5296003"/>
            <a:chExt cx="5977618" cy="1426596"/>
          </a:xfrm>
        </p:grpSpPr>
        <p:pic>
          <p:nvPicPr>
            <p:cNvPr id="14348" name="Picture 11" descr="\\20.0.1.102\clau$\Logos Certificaciones\logosenasa2.gif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974722" y="5689597"/>
              <a:ext cx="1594303" cy="63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\\20.0.1.102\clau$\Logos Certificaciones\fda-logo.jpg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170008" y="5296003"/>
              <a:ext cx="1489075" cy="1426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\\20.0.1.102\clau$\Logos Certificaciones\logo_digesa.pn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980893" y="5661020"/>
              <a:ext cx="1971447" cy="67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6" name="Text Box 19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77888" y="5116513"/>
            <a:ext cx="6059487" cy="3778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205098" tIns="0" rIns="82039" bIns="0" anchor="ctr"/>
          <a:lstStyle/>
          <a:p>
            <a:pPr algn="ctr" eaLnBrk="0" hangingPunct="0">
              <a:lnSpc>
                <a:spcPct val="115000"/>
              </a:lnSpc>
            </a:pPr>
            <a:r>
              <a:rPr lang="es-EC" u="none">
                <a:solidFill>
                  <a:schemeClr val="bg1"/>
                </a:solidFill>
                <a:latin typeface="Trebuchet MS" pitchFamily="34" charset="0"/>
              </a:rPr>
              <a:t>Otras</a:t>
            </a:r>
          </a:p>
        </p:txBody>
      </p:sp>
      <p:sp>
        <p:nvSpPr>
          <p:cNvPr id="44" name="1 Título"/>
          <p:cNvSpPr txBox="1">
            <a:spLocks/>
          </p:cNvSpPr>
          <p:nvPr/>
        </p:nvSpPr>
        <p:spPr bwMode="auto">
          <a:xfrm>
            <a:off x="690563" y="349250"/>
            <a:ext cx="79184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ts val="2500"/>
              </a:lnSpc>
              <a:defRPr/>
            </a:pPr>
            <a:r>
              <a:rPr lang="es-MX" sz="2000" u="none" kern="0" dirty="0">
                <a:solidFill>
                  <a:srgbClr val="30824F"/>
                </a:solidFill>
                <a:latin typeface="+mj-lt"/>
                <a:ea typeface="+mj-ea"/>
                <a:cs typeface="+mj-cs"/>
              </a:rPr>
              <a:t>Auditorías</a:t>
            </a:r>
            <a:endParaRPr lang="es-ES" sz="2000" u="none" kern="0" dirty="0">
              <a:solidFill>
                <a:srgbClr val="30824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ClientNam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artner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azeno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AgendaPage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ClientNa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Asset Managemen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Object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Fund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Cazenov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rivate Ban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ha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Flemi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PMorgan Chase"/>
  <p:tag name="JPM_OBJECT_NAME" val="jpmBrandCover"/>
</p:tagLst>
</file>

<file path=ppt/theme/theme1.xml><?xml version="1.0" encoding="utf-8"?>
<a:theme xmlns:a="http://schemas.openxmlformats.org/drawingml/2006/main" name="Pitchbook-US">
  <a:themeElements>
    <a:clrScheme name="Pitchbook-US 1">
      <a:dk1>
        <a:srgbClr val="000000"/>
      </a:dk1>
      <a:lt1>
        <a:srgbClr val="FFFFFF"/>
      </a:lt1>
      <a:dk2>
        <a:srgbClr val="EAEAEA"/>
      </a:dk2>
      <a:lt2>
        <a:srgbClr val="264E84"/>
      </a:lt2>
      <a:accent1>
        <a:srgbClr val="6490CB"/>
      </a:accent1>
      <a:accent2>
        <a:srgbClr val="5FA364"/>
      </a:accent2>
      <a:accent3>
        <a:srgbClr val="FFFFFF"/>
      </a:accent3>
      <a:accent4>
        <a:srgbClr val="000000"/>
      </a:accent4>
      <a:accent5>
        <a:srgbClr val="B8C6E2"/>
      </a:accent5>
      <a:accent6>
        <a:srgbClr val="55935A"/>
      </a:accent6>
      <a:hlink>
        <a:srgbClr val="D6BC38"/>
      </a:hlink>
      <a:folHlink>
        <a:srgbClr val="264E84"/>
      </a:folHlink>
    </a:clrScheme>
    <a:fontScheme name="Pitchbook-US">
      <a:majorFont>
        <a:latin typeface="Trebuchet MS"/>
        <a:ea typeface="LF_Kai"/>
        <a:cs typeface=""/>
      </a:majorFont>
      <a:minorFont>
        <a:latin typeface="Trebuchet MS"/>
        <a:ea typeface="LF_Ka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tchbook-US 1">
        <a:dk1>
          <a:srgbClr val="000000"/>
        </a:dk1>
        <a:lt1>
          <a:srgbClr val="FFFFFF"/>
        </a:lt1>
        <a:dk2>
          <a:srgbClr val="EAEAEA"/>
        </a:dk2>
        <a:lt2>
          <a:srgbClr val="264E84"/>
        </a:lt2>
        <a:accent1>
          <a:srgbClr val="6490CB"/>
        </a:accent1>
        <a:accent2>
          <a:srgbClr val="5FA364"/>
        </a:accent2>
        <a:accent3>
          <a:srgbClr val="FFFFFF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264E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81929</TotalTime>
  <Words>610</Words>
  <Application>Microsoft Office PowerPoint</Application>
  <PresentationFormat>A4 Paper (210x297 mm)</PresentationFormat>
  <Paragraphs>164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LF_Kai</vt:lpstr>
      <vt:lpstr>Trebuchet MS</vt:lpstr>
      <vt:lpstr>Wingdings</vt:lpstr>
      <vt:lpstr>Verdana</vt:lpstr>
      <vt:lpstr>Arial Black</vt:lpstr>
      <vt:lpstr>Tahoma</vt:lpstr>
      <vt:lpstr>Pitchbook-US</vt:lpstr>
      <vt:lpstr>Gráfico</vt:lpstr>
      <vt:lpstr>Foto de Photo Editor</vt:lpstr>
      <vt:lpstr>Slide 1</vt:lpstr>
      <vt:lpstr>Camposol, una empresa lider en el sector agro-industial en el Perú, compitiendo en los mercados internacionales. </vt:lpstr>
      <vt:lpstr>Calendario de Cosechas</vt:lpstr>
      <vt:lpstr>Un resultado de crecimiento desde el año 1</vt:lpstr>
      <vt:lpstr>La Ventaja Climática del Perú Las variaciones reducidas de temperatura a lo largo del año, favorecen la productividad. s</vt:lpstr>
      <vt:lpstr>Empresa Integrada que comercializa sus productos frescos, congelados y en conservas. </vt:lpstr>
      <vt:lpstr>Certificationes Globales</vt:lpstr>
      <vt:lpstr>Certificationes Globales</vt:lpstr>
      <vt:lpstr> </vt:lpstr>
      <vt:lpstr>Manejo Integral de Plagas Es la adopción de métodos de agricultura sostenible para obtener productos saludables y asegurar la preservación y mejora de los recursos naturales, así como de la biodiversidad.</vt:lpstr>
      <vt:lpstr>Manejo Integral de Plagas</vt:lpstr>
      <vt:lpstr>Manejo Integral de Plagas </vt:lpstr>
      <vt:lpstr>Manejo Integral de Plagas </vt:lpstr>
      <vt:lpstr>Alcance Global de Clientes de Calidad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 Alegria</dc:creator>
  <cp:lastModifiedBy>fmatarazzo</cp:lastModifiedBy>
  <cp:revision>1704</cp:revision>
  <dcterms:created xsi:type="dcterms:W3CDTF">2006-03-13T10:35:48Z</dcterms:created>
  <dcterms:modified xsi:type="dcterms:W3CDTF">2011-07-04T23:10:49Z</dcterms:modified>
</cp:coreProperties>
</file>